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5"/>
  </p:notesMasterIdLst>
  <p:sldIdLst>
    <p:sldId id="257" r:id="rId2"/>
    <p:sldId id="260" r:id="rId3"/>
    <p:sldId id="261" r:id="rId4"/>
    <p:sldId id="263" r:id="rId5"/>
    <p:sldId id="264" r:id="rId6"/>
    <p:sldId id="262" r:id="rId7"/>
    <p:sldId id="265" r:id="rId8"/>
    <p:sldId id="274" r:id="rId9"/>
    <p:sldId id="272" r:id="rId10"/>
    <p:sldId id="273" r:id="rId11"/>
    <p:sldId id="276" r:id="rId12"/>
    <p:sldId id="277" r:id="rId13"/>
    <p:sldId id="275" r:id="rId14"/>
    <p:sldId id="267" r:id="rId15"/>
    <p:sldId id="268" r:id="rId16"/>
    <p:sldId id="269" r:id="rId17"/>
    <p:sldId id="336" r:id="rId18"/>
    <p:sldId id="337" r:id="rId19"/>
    <p:sldId id="314" r:id="rId20"/>
    <p:sldId id="312" r:id="rId21"/>
    <p:sldId id="313" r:id="rId22"/>
    <p:sldId id="315" r:id="rId23"/>
    <p:sldId id="338" r:id="rId24"/>
    <p:sldId id="322" r:id="rId25"/>
    <p:sldId id="323" r:id="rId26"/>
    <p:sldId id="339" r:id="rId27"/>
    <p:sldId id="324" r:id="rId28"/>
    <p:sldId id="325" r:id="rId29"/>
    <p:sldId id="328" r:id="rId30"/>
    <p:sldId id="340" r:id="rId31"/>
    <p:sldId id="334" r:id="rId32"/>
    <p:sldId id="335" r:id="rId33"/>
    <p:sldId id="374" r:id="rId34"/>
    <p:sldId id="278" r:id="rId35"/>
    <p:sldId id="279" r:id="rId36"/>
    <p:sldId id="280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375" r:id="rId46"/>
    <p:sldId id="376" r:id="rId47"/>
    <p:sldId id="377" r:id="rId48"/>
    <p:sldId id="291" r:id="rId49"/>
    <p:sldId id="378" r:id="rId50"/>
    <p:sldId id="292" r:id="rId51"/>
    <p:sldId id="306" r:id="rId52"/>
    <p:sldId id="307" r:id="rId53"/>
    <p:sldId id="293" r:id="rId54"/>
    <p:sldId id="294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71" r:id="rId63"/>
    <p:sldId id="372" r:id="rId64"/>
    <p:sldId id="362" r:id="rId65"/>
    <p:sldId id="363" r:id="rId66"/>
    <p:sldId id="345" r:id="rId67"/>
    <p:sldId id="365" r:id="rId68"/>
    <p:sldId id="366" r:id="rId69"/>
    <p:sldId id="368" r:id="rId70"/>
    <p:sldId id="370" r:id="rId71"/>
    <p:sldId id="346" r:id="rId72"/>
    <p:sldId id="347" r:id="rId73"/>
    <p:sldId id="349" r:id="rId74"/>
    <p:sldId id="350" r:id="rId75"/>
    <p:sldId id="351" r:id="rId76"/>
    <p:sldId id="352" r:id="rId77"/>
    <p:sldId id="353" r:id="rId78"/>
    <p:sldId id="354" r:id="rId79"/>
    <p:sldId id="355" r:id="rId80"/>
    <p:sldId id="356" r:id="rId81"/>
    <p:sldId id="357" r:id="rId82"/>
    <p:sldId id="358" r:id="rId83"/>
    <p:sldId id="373" r:id="rId8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41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image" Target="../media/image6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A52F2D-A93E-471B-8CD1-58138C7A4D45}" type="doc">
      <dgm:prSet loTypeId="urn:microsoft.com/office/officeart/2008/layout/AlternatingHexagons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A89715-CB6F-4F73-AD88-E79BA8899B49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5D00748A-D07B-4730-B201-4E2DDFECCF2A}" type="parTrans" cxnId="{CCA41D0A-F5E2-4ADD-888A-6FFFF2BBE720}">
      <dgm:prSet/>
      <dgm:spPr/>
      <dgm:t>
        <a:bodyPr/>
        <a:lstStyle/>
        <a:p>
          <a:endParaRPr lang="ru-RU"/>
        </a:p>
      </dgm:t>
    </dgm:pt>
    <dgm:pt modelId="{849E28E2-7C69-4DBB-A5D3-9F131C321D3A}" type="sibTrans" cxnId="{CCA41D0A-F5E2-4ADD-888A-6FFFF2BBE720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15AAD82-0089-4B3F-B2BA-CFEEA785DA08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7E91C3C9-9AD4-49DF-90A1-3F62D0357CC1}" type="sibTrans" cxnId="{E6919BBB-18CB-4C6A-A908-5B7BB9F5F441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0214977-3E63-4F17-B4AB-60E6D16DA052}" type="parTrans" cxnId="{E6919BBB-18CB-4C6A-A908-5B7BB9F5F441}">
      <dgm:prSet/>
      <dgm:spPr/>
      <dgm:t>
        <a:bodyPr/>
        <a:lstStyle/>
        <a:p>
          <a:endParaRPr lang="ru-RU"/>
        </a:p>
      </dgm:t>
    </dgm:pt>
    <dgm:pt modelId="{6499D8A0-7586-4F2D-91C1-0A110B16F041}">
      <dgm:prSet phldrT="[Текст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54FDB356-E0DA-46E6-93A4-BFD8A7CD8023}" type="sibTrans" cxnId="{2128A440-2C52-4CCD-A07C-A14DDA7F5D19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E4E180D-9E39-467A-A9E2-EDC769F1A857}" type="parTrans" cxnId="{2128A440-2C52-4CCD-A07C-A14DDA7F5D19}">
      <dgm:prSet/>
      <dgm:spPr/>
      <dgm:t>
        <a:bodyPr/>
        <a:lstStyle/>
        <a:p>
          <a:endParaRPr lang="ru-RU"/>
        </a:p>
      </dgm:t>
    </dgm:pt>
    <dgm:pt modelId="{36D5D6BB-BE22-4045-B7C4-CC6BFA9042F2}">
      <dgm:prSet phldrT="[Текст]" phldr="1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81553F6-E319-423E-B9E9-A324018520AC}" type="parTrans" cxnId="{44DD5D84-2BD3-4F43-8420-E94897B25359}">
      <dgm:prSet/>
      <dgm:spPr/>
      <dgm:t>
        <a:bodyPr/>
        <a:lstStyle/>
        <a:p>
          <a:endParaRPr lang="ru-RU"/>
        </a:p>
      </dgm:t>
    </dgm:pt>
    <dgm:pt modelId="{1D1CA9A1-3728-4342-ABDE-8DD27536108C}" type="sibTrans" cxnId="{44DD5D84-2BD3-4F43-8420-E94897B25359}">
      <dgm:prSet/>
      <dgm:spPr/>
      <dgm:t>
        <a:bodyPr/>
        <a:lstStyle/>
        <a:p>
          <a:endParaRPr lang="ru-RU"/>
        </a:p>
      </dgm:t>
    </dgm:pt>
    <dgm:pt modelId="{AB7E9A49-8A34-48BF-AF45-FE551D8E9EA6}">
      <dgm:prSet phldrT="[Текст]" phldr="1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7A791E06-790E-49BB-89AD-A6004C90E1B9}" type="parTrans" cxnId="{1181B77E-856E-4245-B3B0-479B5DF985B2}">
      <dgm:prSet/>
      <dgm:spPr/>
      <dgm:t>
        <a:bodyPr/>
        <a:lstStyle/>
        <a:p>
          <a:endParaRPr lang="ru-RU"/>
        </a:p>
      </dgm:t>
    </dgm:pt>
    <dgm:pt modelId="{DDFC9A55-6464-4659-B3EE-DF455229A150}" type="sibTrans" cxnId="{1181B77E-856E-4245-B3B0-479B5DF985B2}">
      <dgm:prSet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8871D1C-BCCB-416E-8DBB-515281121433}" type="pres">
      <dgm:prSet presAssocID="{0EA52F2D-A93E-471B-8CD1-58138C7A4D4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FCC745-9A17-417F-9A80-2A4AD43C9893}" type="pres">
      <dgm:prSet presAssocID="{0FA89715-CB6F-4F73-AD88-E79BA8899B49}" presName="composite" presStyleCnt="0"/>
      <dgm:spPr/>
    </dgm:pt>
    <dgm:pt modelId="{3EFF18BC-EE48-4257-8940-ADC7CBAE070B}" type="pres">
      <dgm:prSet presAssocID="{0FA89715-CB6F-4F73-AD88-E79BA8899B49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000038-F751-44B4-B4CD-135DF62FFAB7}" type="pres">
      <dgm:prSet presAssocID="{0FA89715-CB6F-4F73-AD88-E79BA8899B49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1B2BD3-3BFD-45F6-A208-AFFF121EB703}" type="pres">
      <dgm:prSet presAssocID="{0FA89715-CB6F-4F73-AD88-E79BA8899B49}" presName="BalanceSpacing" presStyleCnt="0"/>
      <dgm:spPr/>
    </dgm:pt>
    <dgm:pt modelId="{053CB5B2-832D-45DE-A9CD-89A2F364C685}" type="pres">
      <dgm:prSet presAssocID="{0FA89715-CB6F-4F73-AD88-E79BA8899B49}" presName="BalanceSpacing1" presStyleCnt="0"/>
      <dgm:spPr/>
    </dgm:pt>
    <dgm:pt modelId="{D8C6E801-4881-4DC7-BB16-6CD878959182}" type="pres">
      <dgm:prSet presAssocID="{849E28E2-7C69-4DBB-A5D3-9F131C321D3A}" presName="Accent1Text" presStyleLbl="node1" presStyleIdx="1" presStyleCnt="10"/>
      <dgm:spPr/>
      <dgm:t>
        <a:bodyPr/>
        <a:lstStyle/>
        <a:p>
          <a:endParaRPr lang="ru-RU"/>
        </a:p>
      </dgm:t>
    </dgm:pt>
    <dgm:pt modelId="{E6A9E487-AA79-40DA-A24F-DA76F5461F07}" type="pres">
      <dgm:prSet presAssocID="{849E28E2-7C69-4DBB-A5D3-9F131C321D3A}" presName="spaceBetweenRectangles" presStyleCnt="0"/>
      <dgm:spPr/>
    </dgm:pt>
    <dgm:pt modelId="{D610C59F-CF3D-415B-BA9C-9E42FD5CA9D9}" type="pres">
      <dgm:prSet presAssocID="{6499D8A0-7586-4F2D-91C1-0A110B16F041}" presName="composite" presStyleCnt="0"/>
      <dgm:spPr/>
    </dgm:pt>
    <dgm:pt modelId="{5287DAF1-9F21-4631-8B99-9147AFE3675A}" type="pres">
      <dgm:prSet presAssocID="{6499D8A0-7586-4F2D-91C1-0A110B16F041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475803-BA6A-4DE6-A16D-1B4DFFD9BFDA}" type="pres">
      <dgm:prSet presAssocID="{6499D8A0-7586-4F2D-91C1-0A110B16F041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667393-F44E-4BF3-B5FA-C6DD4A358A1F}" type="pres">
      <dgm:prSet presAssocID="{6499D8A0-7586-4F2D-91C1-0A110B16F041}" presName="BalanceSpacing" presStyleCnt="0"/>
      <dgm:spPr/>
    </dgm:pt>
    <dgm:pt modelId="{018ADA9A-A958-46E3-B7A5-043F2F28466B}" type="pres">
      <dgm:prSet presAssocID="{6499D8A0-7586-4F2D-91C1-0A110B16F041}" presName="BalanceSpacing1" presStyleCnt="0"/>
      <dgm:spPr/>
    </dgm:pt>
    <dgm:pt modelId="{3CE76F0E-962D-4CEF-AD2B-8ADD81F0346C}" type="pres">
      <dgm:prSet presAssocID="{54FDB356-E0DA-46E6-93A4-BFD8A7CD8023}" presName="Accent1Text" presStyleLbl="node1" presStyleIdx="3" presStyleCnt="10"/>
      <dgm:spPr/>
      <dgm:t>
        <a:bodyPr/>
        <a:lstStyle/>
        <a:p>
          <a:endParaRPr lang="ru-RU"/>
        </a:p>
      </dgm:t>
    </dgm:pt>
    <dgm:pt modelId="{C1EBD1F6-8892-4862-8F9F-BB832B313E17}" type="pres">
      <dgm:prSet presAssocID="{54FDB356-E0DA-46E6-93A4-BFD8A7CD8023}" presName="spaceBetweenRectangles" presStyleCnt="0"/>
      <dgm:spPr/>
    </dgm:pt>
    <dgm:pt modelId="{220E7305-2BCE-498F-B74F-7C18524F8DC9}" type="pres">
      <dgm:prSet presAssocID="{A15AAD82-0089-4B3F-B2BA-CFEEA785DA08}" presName="composite" presStyleCnt="0"/>
      <dgm:spPr/>
    </dgm:pt>
    <dgm:pt modelId="{DAE363A3-907D-468F-A997-297AC4534142}" type="pres">
      <dgm:prSet presAssocID="{A15AAD82-0089-4B3F-B2BA-CFEEA785DA08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C96DC0-2A0E-4AB7-842D-00D94F80E62B}" type="pres">
      <dgm:prSet presAssocID="{A15AAD82-0089-4B3F-B2BA-CFEEA785DA08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E27F33-116A-4B76-9739-C77C792D1A0C}" type="pres">
      <dgm:prSet presAssocID="{A15AAD82-0089-4B3F-B2BA-CFEEA785DA08}" presName="BalanceSpacing" presStyleCnt="0"/>
      <dgm:spPr/>
    </dgm:pt>
    <dgm:pt modelId="{DB0522BC-27F0-4860-B939-F6E7785F2B96}" type="pres">
      <dgm:prSet presAssocID="{A15AAD82-0089-4B3F-B2BA-CFEEA785DA08}" presName="BalanceSpacing1" presStyleCnt="0"/>
      <dgm:spPr/>
    </dgm:pt>
    <dgm:pt modelId="{D6563121-7B09-4D1E-B06F-0E7A4D763C97}" type="pres">
      <dgm:prSet presAssocID="{7E91C3C9-9AD4-49DF-90A1-3F62D0357CC1}" presName="Accent1Text" presStyleLbl="node1" presStyleIdx="5" presStyleCnt="10"/>
      <dgm:spPr/>
      <dgm:t>
        <a:bodyPr/>
        <a:lstStyle/>
        <a:p>
          <a:endParaRPr lang="ru-RU"/>
        </a:p>
      </dgm:t>
    </dgm:pt>
    <dgm:pt modelId="{670D2C5B-5064-415E-863E-A9105E84B988}" type="pres">
      <dgm:prSet presAssocID="{7E91C3C9-9AD4-49DF-90A1-3F62D0357CC1}" presName="spaceBetweenRectangles" presStyleCnt="0"/>
      <dgm:spPr/>
    </dgm:pt>
    <dgm:pt modelId="{66D70370-A838-4BC1-8D21-192C0672B1F9}" type="pres">
      <dgm:prSet presAssocID="{36D5D6BB-BE22-4045-B7C4-CC6BFA9042F2}" presName="composite" presStyleCnt="0"/>
      <dgm:spPr/>
    </dgm:pt>
    <dgm:pt modelId="{8239E94B-C64C-49F0-B003-13FE2367608A}" type="pres">
      <dgm:prSet presAssocID="{36D5D6BB-BE22-4045-B7C4-CC6BFA9042F2}" presName="Parent1" presStyleLbl="node1" presStyleIdx="6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EF7EFC-7AFE-44BF-AB72-F492F4A997BA}" type="pres">
      <dgm:prSet presAssocID="{36D5D6BB-BE22-4045-B7C4-CC6BFA9042F2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A2C39543-2F4D-4781-BAEC-89635CA02F48}" type="pres">
      <dgm:prSet presAssocID="{36D5D6BB-BE22-4045-B7C4-CC6BFA9042F2}" presName="BalanceSpacing" presStyleCnt="0"/>
      <dgm:spPr/>
    </dgm:pt>
    <dgm:pt modelId="{9FD75868-1FB3-4AAB-99BA-5BCE55BFC01D}" type="pres">
      <dgm:prSet presAssocID="{36D5D6BB-BE22-4045-B7C4-CC6BFA9042F2}" presName="BalanceSpacing1" presStyleCnt="0"/>
      <dgm:spPr/>
    </dgm:pt>
    <dgm:pt modelId="{177AC1CD-EC55-40F4-AA1A-622AF8804D86}" type="pres">
      <dgm:prSet presAssocID="{1D1CA9A1-3728-4342-ABDE-8DD27536108C}" presName="Accent1Text" presStyleLbl="node1" presStyleIdx="7" presStyleCnt="10"/>
      <dgm:spPr/>
      <dgm:t>
        <a:bodyPr/>
        <a:lstStyle/>
        <a:p>
          <a:endParaRPr lang="ru-RU"/>
        </a:p>
      </dgm:t>
    </dgm:pt>
    <dgm:pt modelId="{DA9BC3EE-F5E0-4F23-B5F9-876911F352CB}" type="pres">
      <dgm:prSet presAssocID="{1D1CA9A1-3728-4342-ABDE-8DD27536108C}" presName="spaceBetweenRectangles" presStyleCnt="0"/>
      <dgm:spPr/>
    </dgm:pt>
    <dgm:pt modelId="{F82F2D9F-04A7-47F1-8D06-8D6A8C8E3C20}" type="pres">
      <dgm:prSet presAssocID="{AB7E9A49-8A34-48BF-AF45-FE551D8E9EA6}" presName="composite" presStyleCnt="0"/>
      <dgm:spPr/>
    </dgm:pt>
    <dgm:pt modelId="{90FBFB7C-88F5-473A-B470-D43C22DBE59A}" type="pres">
      <dgm:prSet presAssocID="{AB7E9A49-8A34-48BF-AF45-FE551D8E9EA6}" presName="Parent1" presStyleLbl="node1" presStyleIdx="8" presStyleCnt="10" custLinFactNeighborX="55300" custLinFactNeighborY="-853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472C52-00F3-42A5-8D05-C0447859019B}" type="pres">
      <dgm:prSet presAssocID="{AB7E9A49-8A34-48BF-AF45-FE551D8E9EA6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20D8F519-789D-43C0-AD2E-9F8CDE4B693B}" type="pres">
      <dgm:prSet presAssocID="{AB7E9A49-8A34-48BF-AF45-FE551D8E9EA6}" presName="BalanceSpacing" presStyleCnt="0"/>
      <dgm:spPr/>
    </dgm:pt>
    <dgm:pt modelId="{07841237-9405-4554-AB95-2B73555DC1B3}" type="pres">
      <dgm:prSet presAssocID="{AB7E9A49-8A34-48BF-AF45-FE551D8E9EA6}" presName="BalanceSpacing1" presStyleCnt="0"/>
      <dgm:spPr/>
    </dgm:pt>
    <dgm:pt modelId="{163E7EA0-D1AA-48FF-980E-8E1111F5304E}" type="pres">
      <dgm:prSet presAssocID="{DDFC9A55-6464-4659-B3EE-DF455229A150}" presName="Accent1Text" presStyleLbl="node1" presStyleIdx="9" presStyleCnt="10" custLinFactX="100000" custLinFactY="-71585" custLinFactNeighborX="116417" custLinFactNeighborY="-100000"/>
      <dgm:spPr/>
      <dgm:t>
        <a:bodyPr/>
        <a:lstStyle/>
        <a:p>
          <a:endParaRPr lang="ru-RU"/>
        </a:p>
      </dgm:t>
    </dgm:pt>
  </dgm:ptLst>
  <dgm:cxnLst>
    <dgm:cxn modelId="{44DD5D84-2BD3-4F43-8420-E94897B25359}" srcId="{0EA52F2D-A93E-471B-8CD1-58138C7A4D45}" destId="{36D5D6BB-BE22-4045-B7C4-CC6BFA9042F2}" srcOrd="3" destOrd="0" parTransId="{681553F6-E319-423E-B9E9-A324018520AC}" sibTransId="{1D1CA9A1-3728-4342-ABDE-8DD27536108C}"/>
    <dgm:cxn modelId="{9CDCF1F2-9D2B-4BAD-97F7-4FDA75830AF4}" type="presOf" srcId="{A15AAD82-0089-4B3F-B2BA-CFEEA785DA08}" destId="{DAE363A3-907D-468F-A997-297AC4534142}" srcOrd="0" destOrd="0" presId="urn:microsoft.com/office/officeart/2008/layout/AlternatingHexagons"/>
    <dgm:cxn modelId="{C9B7C618-F3CA-43A3-94A2-33C873059B49}" type="presOf" srcId="{54FDB356-E0DA-46E6-93A4-BFD8A7CD8023}" destId="{3CE76F0E-962D-4CEF-AD2B-8ADD81F0346C}" srcOrd="0" destOrd="0" presId="urn:microsoft.com/office/officeart/2008/layout/AlternatingHexagons"/>
    <dgm:cxn modelId="{96E2A176-A225-4BB2-A00F-C0C35BF2358F}" type="presOf" srcId="{0EA52F2D-A93E-471B-8CD1-58138C7A4D45}" destId="{88871D1C-BCCB-416E-8DBB-515281121433}" srcOrd="0" destOrd="0" presId="urn:microsoft.com/office/officeart/2008/layout/AlternatingHexagons"/>
    <dgm:cxn modelId="{8FD2B4FC-144D-4BC3-9D13-973E8C6A6B1D}" type="presOf" srcId="{DDFC9A55-6464-4659-B3EE-DF455229A150}" destId="{163E7EA0-D1AA-48FF-980E-8E1111F5304E}" srcOrd="0" destOrd="0" presId="urn:microsoft.com/office/officeart/2008/layout/AlternatingHexagons"/>
    <dgm:cxn modelId="{CCA41D0A-F5E2-4ADD-888A-6FFFF2BBE720}" srcId="{0EA52F2D-A93E-471B-8CD1-58138C7A4D45}" destId="{0FA89715-CB6F-4F73-AD88-E79BA8899B49}" srcOrd="0" destOrd="0" parTransId="{5D00748A-D07B-4730-B201-4E2DDFECCF2A}" sibTransId="{849E28E2-7C69-4DBB-A5D3-9F131C321D3A}"/>
    <dgm:cxn modelId="{20A5E7A7-641B-43E3-A407-86DF6A2898EB}" type="presOf" srcId="{36D5D6BB-BE22-4045-B7C4-CC6BFA9042F2}" destId="{8239E94B-C64C-49F0-B003-13FE2367608A}" srcOrd="0" destOrd="0" presId="urn:microsoft.com/office/officeart/2008/layout/AlternatingHexagons"/>
    <dgm:cxn modelId="{BABA200F-0896-4358-A8F1-C7AD89FBF556}" type="presOf" srcId="{849E28E2-7C69-4DBB-A5D3-9F131C321D3A}" destId="{D8C6E801-4881-4DC7-BB16-6CD878959182}" srcOrd="0" destOrd="0" presId="urn:microsoft.com/office/officeart/2008/layout/AlternatingHexagons"/>
    <dgm:cxn modelId="{2882D205-5DEB-43C8-A613-3DEC130D7AA3}" type="presOf" srcId="{1D1CA9A1-3728-4342-ABDE-8DD27536108C}" destId="{177AC1CD-EC55-40F4-AA1A-622AF8804D86}" srcOrd="0" destOrd="0" presId="urn:microsoft.com/office/officeart/2008/layout/AlternatingHexagons"/>
    <dgm:cxn modelId="{8A92986D-3B84-4A62-89FB-2ED0E010037F}" type="presOf" srcId="{AB7E9A49-8A34-48BF-AF45-FE551D8E9EA6}" destId="{90FBFB7C-88F5-473A-B470-D43C22DBE59A}" srcOrd="0" destOrd="0" presId="urn:microsoft.com/office/officeart/2008/layout/AlternatingHexagons"/>
    <dgm:cxn modelId="{A0B3522A-731A-438E-9671-5EEDE0FFA895}" type="presOf" srcId="{6499D8A0-7586-4F2D-91C1-0A110B16F041}" destId="{5287DAF1-9F21-4631-8B99-9147AFE3675A}" srcOrd="0" destOrd="0" presId="urn:microsoft.com/office/officeart/2008/layout/AlternatingHexagons"/>
    <dgm:cxn modelId="{E6919BBB-18CB-4C6A-A908-5B7BB9F5F441}" srcId="{0EA52F2D-A93E-471B-8CD1-58138C7A4D45}" destId="{A15AAD82-0089-4B3F-B2BA-CFEEA785DA08}" srcOrd="2" destOrd="0" parTransId="{80214977-3E63-4F17-B4AB-60E6D16DA052}" sibTransId="{7E91C3C9-9AD4-49DF-90A1-3F62D0357CC1}"/>
    <dgm:cxn modelId="{D53F6ABF-9426-492E-985C-FA389102FF2D}" type="presOf" srcId="{0FA89715-CB6F-4F73-AD88-E79BA8899B49}" destId="{3EFF18BC-EE48-4257-8940-ADC7CBAE070B}" srcOrd="0" destOrd="0" presId="urn:microsoft.com/office/officeart/2008/layout/AlternatingHexagons"/>
    <dgm:cxn modelId="{2128A440-2C52-4CCD-A07C-A14DDA7F5D19}" srcId="{0EA52F2D-A93E-471B-8CD1-58138C7A4D45}" destId="{6499D8A0-7586-4F2D-91C1-0A110B16F041}" srcOrd="1" destOrd="0" parTransId="{5E4E180D-9E39-467A-A9E2-EDC769F1A857}" sibTransId="{54FDB356-E0DA-46E6-93A4-BFD8A7CD8023}"/>
    <dgm:cxn modelId="{1181B77E-856E-4245-B3B0-479B5DF985B2}" srcId="{0EA52F2D-A93E-471B-8CD1-58138C7A4D45}" destId="{AB7E9A49-8A34-48BF-AF45-FE551D8E9EA6}" srcOrd="4" destOrd="0" parTransId="{7A791E06-790E-49BB-89AD-A6004C90E1B9}" sibTransId="{DDFC9A55-6464-4659-B3EE-DF455229A150}"/>
    <dgm:cxn modelId="{47A7E1BC-C5DE-482A-ACB8-1C9CFA370B38}" type="presOf" srcId="{7E91C3C9-9AD4-49DF-90A1-3F62D0357CC1}" destId="{D6563121-7B09-4D1E-B06F-0E7A4D763C97}" srcOrd="0" destOrd="0" presId="urn:microsoft.com/office/officeart/2008/layout/AlternatingHexagons"/>
    <dgm:cxn modelId="{0ED737DF-F98D-46BF-B262-BC7BE9929FE0}" type="presParOf" srcId="{88871D1C-BCCB-416E-8DBB-515281121433}" destId="{3EFCC745-9A17-417F-9A80-2A4AD43C9893}" srcOrd="0" destOrd="0" presId="urn:microsoft.com/office/officeart/2008/layout/AlternatingHexagons"/>
    <dgm:cxn modelId="{F54D034F-B15B-4555-8EE1-E9BCD50C1C9F}" type="presParOf" srcId="{3EFCC745-9A17-417F-9A80-2A4AD43C9893}" destId="{3EFF18BC-EE48-4257-8940-ADC7CBAE070B}" srcOrd="0" destOrd="0" presId="urn:microsoft.com/office/officeart/2008/layout/AlternatingHexagons"/>
    <dgm:cxn modelId="{718267F5-67BE-472F-B2D9-6124F443CF1C}" type="presParOf" srcId="{3EFCC745-9A17-417F-9A80-2A4AD43C9893}" destId="{66000038-F751-44B4-B4CD-135DF62FFAB7}" srcOrd="1" destOrd="0" presId="urn:microsoft.com/office/officeart/2008/layout/AlternatingHexagons"/>
    <dgm:cxn modelId="{989E2869-FC0E-41C2-A36A-BE5514BC6EEC}" type="presParOf" srcId="{3EFCC745-9A17-417F-9A80-2A4AD43C9893}" destId="{C11B2BD3-3BFD-45F6-A208-AFFF121EB703}" srcOrd="2" destOrd="0" presId="urn:microsoft.com/office/officeart/2008/layout/AlternatingHexagons"/>
    <dgm:cxn modelId="{BEF68333-5C47-4E59-804D-C13BAF9E0D00}" type="presParOf" srcId="{3EFCC745-9A17-417F-9A80-2A4AD43C9893}" destId="{053CB5B2-832D-45DE-A9CD-89A2F364C685}" srcOrd="3" destOrd="0" presId="urn:microsoft.com/office/officeart/2008/layout/AlternatingHexagons"/>
    <dgm:cxn modelId="{CE4A47A3-4679-40D1-97CC-883E0FA175B9}" type="presParOf" srcId="{3EFCC745-9A17-417F-9A80-2A4AD43C9893}" destId="{D8C6E801-4881-4DC7-BB16-6CD878959182}" srcOrd="4" destOrd="0" presId="urn:microsoft.com/office/officeart/2008/layout/AlternatingHexagons"/>
    <dgm:cxn modelId="{E59BE786-2EC6-4BFA-AE9E-3EC62724C76A}" type="presParOf" srcId="{88871D1C-BCCB-416E-8DBB-515281121433}" destId="{E6A9E487-AA79-40DA-A24F-DA76F5461F07}" srcOrd="1" destOrd="0" presId="urn:microsoft.com/office/officeart/2008/layout/AlternatingHexagons"/>
    <dgm:cxn modelId="{A2D250DB-0E51-4892-BC55-C3CE95C7C64B}" type="presParOf" srcId="{88871D1C-BCCB-416E-8DBB-515281121433}" destId="{D610C59F-CF3D-415B-BA9C-9E42FD5CA9D9}" srcOrd="2" destOrd="0" presId="urn:microsoft.com/office/officeart/2008/layout/AlternatingHexagons"/>
    <dgm:cxn modelId="{8D34CCA1-E6D3-439A-A446-7EFF800AC026}" type="presParOf" srcId="{D610C59F-CF3D-415B-BA9C-9E42FD5CA9D9}" destId="{5287DAF1-9F21-4631-8B99-9147AFE3675A}" srcOrd="0" destOrd="0" presId="urn:microsoft.com/office/officeart/2008/layout/AlternatingHexagons"/>
    <dgm:cxn modelId="{940D6EDB-EEE6-4681-ABA6-ACC681F15648}" type="presParOf" srcId="{D610C59F-CF3D-415B-BA9C-9E42FD5CA9D9}" destId="{47475803-BA6A-4DE6-A16D-1B4DFFD9BFDA}" srcOrd="1" destOrd="0" presId="urn:microsoft.com/office/officeart/2008/layout/AlternatingHexagons"/>
    <dgm:cxn modelId="{A2CCDE14-4FDA-4CFD-9B9A-2067AE4373F3}" type="presParOf" srcId="{D610C59F-CF3D-415B-BA9C-9E42FD5CA9D9}" destId="{19667393-F44E-4BF3-B5FA-C6DD4A358A1F}" srcOrd="2" destOrd="0" presId="urn:microsoft.com/office/officeart/2008/layout/AlternatingHexagons"/>
    <dgm:cxn modelId="{A5843F98-74D8-41A7-99FC-AECFC9C7025A}" type="presParOf" srcId="{D610C59F-CF3D-415B-BA9C-9E42FD5CA9D9}" destId="{018ADA9A-A958-46E3-B7A5-043F2F28466B}" srcOrd="3" destOrd="0" presId="urn:microsoft.com/office/officeart/2008/layout/AlternatingHexagons"/>
    <dgm:cxn modelId="{84D556A2-3FC4-413F-A88E-581883746171}" type="presParOf" srcId="{D610C59F-CF3D-415B-BA9C-9E42FD5CA9D9}" destId="{3CE76F0E-962D-4CEF-AD2B-8ADD81F0346C}" srcOrd="4" destOrd="0" presId="urn:microsoft.com/office/officeart/2008/layout/AlternatingHexagons"/>
    <dgm:cxn modelId="{AC8D7BF6-E65D-426D-BC42-42133175F657}" type="presParOf" srcId="{88871D1C-BCCB-416E-8DBB-515281121433}" destId="{C1EBD1F6-8892-4862-8F9F-BB832B313E17}" srcOrd="3" destOrd="0" presId="urn:microsoft.com/office/officeart/2008/layout/AlternatingHexagons"/>
    <dgm:cxn modelId="{797A8C36-DA49-4141-8094-2453A8496D7E}" type="presParOf" srcId="{88871D1C-BCCB-416E-8DBB-515281121433}" destId="{220E7305-2BCE-498F-B74F-7C18524F8DC9}" srcOrd="4" destOrd="0" presId="urn:microsoft.com/office/officeart/2008/layout/AlternatingHexagons"/>
    <dgm:cxn modelId="{336F7E5E-830C-4D03-B432-3117BC658573}" type="presParOf" srcId="{220E7305-2BCE-498F-B74F-7C18524F8DC9}" destId="{DAE363A3-907D-468F-A997-297AC4534142}" srcOrd="0" destOrd="0" presId="urn:microsoft.com/office/officeart/2008/layout/AlternatingHexagons"/>
    <dgm:cxn modelId="{BADAFBCB-F22C-474D-91FF-131278887EF1}" type="presParOf" srcId="{220E7305-2BCE-498F-B74F-7C18524F8DC9}" destId="{29C96DC0-2A0E-4AB7-842D-00D94F80E62B}" srcOrd="1" destOrd="0" presId="urn:microsoft.com/office/officeart/2008/layout/AlternatingHexagons"/>
    <dgm:cxn modelId="{BE0F61B5-7EF3-4D2C-89A1-93C4371B1A93}" type="presParOf" srcId="{220E7305-2BCE-498F-B74F-7C18524F8DC9}" destId="{F8E27F33-116A-4B76-9739-C77C792D1A0C}" srcOrd="2" destOrd="0" presId="urn:microsoft.com/office/officeart/2008/layout/AlternatingHexagons"/>
    <dgm:cxn modelId="{068CCA78-ED80-427B-98D1-DAB0BE0EF7A9}" type="presParOf" srcId="{220E7305-2BCE-498F-B74F-7C18524F8DC9}" destId="{DB0522BC-27F0-4860-B939-F6E7785F2B96}" srcOrd="3" destOrd="0" presId="urn:microsoft.com/office/officeart/2008/layout/AlternatingHexagons"/>
    <dgm:cxn modelId="{C7323510-981F-4D67-AFBA-6C2FE504C4AC}" type="presParOf" srcId="{220E7305-2BCE-498F-B74F-7C18524F8DC9}" destId="{D6563121-7B09-4D1E-B06F-0E7A4D763C97}" srcOrd="4" destOrd="0" presId="urn:microsoft.com/office/officeart/2008/layout/AlternatingHexagons"/>
    <dgm:cxn modelId="{B6B1D151-55A2-4D8A-BF18-65D5F844A99C}" type="presParOf" srcId="{88871D1C-BCCB-416E-8DBB-515281121433}" destId="{670D2C5B-5064-415E-863E-A9105E84B988}" srcOrd="5" destOrd="0" presId="urn:microsoft.com/office/officeart/2008/layout/AlternatingHexagons"/>
    <dgm:cxn modelId="{E54E7155-3B92-4332-9849-CBAC01E86080}" type="presParOf" srcId="{88871D1C-BCCB-416E-8DBB-515281121433}" destId="{66D70370-A838-4BC1-8D21-192C0672B1F9}" srcOrd="6" destOrd="0" presId="urn:microsoft.com/office/officeart/2008/layout/AlternatingHexagons"/>
    <dgm:cxn modelId="{3130150D-38A1-45C8-8D41-C5B61CE15D17}" type="presParOf" srcId="{66D70370-A838-4BC1-8D21-192C0672B1F9}" destId="{8239E94B-C64C-49F0-B003-13FE2367608A}" srcOrd="0" destOrd="0" presId="urn:microsoft.com/office/officeart/2008/layout/AlternatingHexagons"/>
    <dgm:cxn modelId="{17035BEF-CFFA-4BD2-969A-37DDC77391A7}" type="presParOf" srcId="{66D70370-A838-4BC1-8D21-192C0672B1F9}" destId="{A8EF7EFC-7AFE-44BF-AB72-F492F4A997BA}" srcOrd="1" destOrd="0" presId="urn:microsoft.com/office/officeart/2008/layout/AlternatingHexagons"/>
    <dgm:cxn modelId="{03747CF6-262B-496D-AC9B-FC547160B7F0}" type="presParOf" srcId="{66D70370-A838-4BC1-8D21-192C0672B1F9}" destId="{A2C39543-2F4D-4781-BAEC-89635CA02F48}" srcOrd="2" destOrd="0" presId="urn:microsoft.com/office/officeart/2008/layout/AlternatingHexagons"/>
    <dgm:cxn modelId="{67EBBE8E-B74A-49DD-83E1-C15E7434F33F}" type="presParOf" srcId="{66D70370-A838-4BC1-8D21-192C0672B1F9}" destId="{9FD75868-1FB3-4AAB-99BA-5BCE55BFC01D}" srcOrd="3" destOrd="0" presId="urn:microsoft.com/office/officeart/2008/layout/AlternatingHexagons"/>
    <dgm:cxn modelId="{9F392854-FE3A-45B9-A7C2-099D48CF2278}" type="presParOf" srcId="{66D70370-A838-4BC1-8D21-192C0672B1F9}" destId="{177AC1CD-EC55-40F4-AA1A-622AF8804D86}" srcOrd="4" destOrd="0" presId="urn:microsoft.com/office/officeart/2008/layout/AlternatingHexagons"/>
    <dgm:cxn modelId="{FA88B440-EEBE-4640-8B75-6AC46342B60D}" type="presParOf" srcId="{88871D1C-BCCB-416E-8DBB-515281121433}" destId="{DA9BC3EE-F5E0-4F23-B5F9-876911F352CB}" srcOrd="7" destOrd="0" presId="urn:microsoft.com/office/officeart/2008/layout/AlternatingHexagons"/>
    <dgm:cxn modelId="{86D3FDD6-94D6-4CC2-BC74-9FE4CD74B8C1}" type="presParOf" srcId="{88871D1C-BCCB-416E-8DBB-515281121433}" destId="{F82F2D9F-04A7-47F1-8D06-8D6A8C8E3C20}" srcOrd="8" destOrd="0" presId="urn:microsoft.com/office/officeart/2008/layout/AlternatingHexagons"/>
    <dgm:cxn modelId="{8A28190C-A223-43D3-A856-07BA63F0D82A}" type="presParOf" srcId="{F82F2D9F-04A7-47F1-8D06-8D6A8C8E3C20}" destId="{90FBFB7C-88F5-473A-B470-D43C22DBE59A}" srcOrd="0" destOrd="0" presId="urn:microsoft.com/office/officeart/2008/layout/AlternatingHexagons"/>
    <dgm:cxn modelId="{2D727DBB-4D28-43AD-ACD9-B470793ED966}" type="presParOf" srcId="{F82F2D9F-04A7-47F1-8D06-8D6A8C8E3C20}" destId="{9B472C52-00F3-42A5-8D05-C0447859019B}" srcOrd="1" destOrd="0" presId="urn:microsoft.com/office/officeart/2008/layout/AlternatingHexagons"/>
    <dgm:cxn modelId="{F315CE18-BA3A-4481-9C06-21E31F8425BB}" type="presParOf" srcId="{F82F2D9F-04A7-47F1-8D06-8D6A8C8E3C20}" destId="{20D8F519-789D-43C0-AD2E-9F8CDE4B693B}" srcOrd="2" destOrd="0" presId="urn:microsoft.com/office/officeart/2008/layout/AlternatingHexagons"/>
    <dgm:cxn modelId="{D62E2519-1700-4933-B5EB-F10BFF89A633}" type="presParOf" srcId="{F82F2D9F-04A7-47F1-8D06-8D6A8C8E3C20}" destId="{07841237-9405-4554-AB95-2B73555DC1B3}" srcOrd="3" destOrd="0" presId="urn:microsoft.com/office/officeart/2008/layout/AlternatingHexagons"/>
    <dgm:cxn modelId="{3996E284-AFED-4F5B-B2FE-8EC93817A9AF}" type="presParOf" srcId="{F82F2D9F-04A7-47F1-8D06-8D6A8C8E3C20}" destId="{163E7EA0-D1AA-48FF-980E-8E1111F5304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A0A6D2-EBD5-4B58-B334-1DA48D1433B9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5117CCE1-7F9E-48E6-B3EE-C794FA5DCB88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FF0000"/>
              </a:solidFill>
            </a:rPr>
            <a:t>1++</a:t>
          </a:r>
        </a:p>
        <a:p>
          <a:r>
            <a:rPr lang="ru-RU" sz="2000" b="1" dirty="0" err="1" smtClean="0">
              <a:solidFill>
                <a:srgbClr val="FF0000"/>
              </a:solidFill>
            </a:rPr>
            <a:t>Умифеновир</a:t>
          </a:r>
          <a:endParaRPr lang="ru-RU" sz="2000" b="1" dirty="0">
            <a:solidFill>
              <a:srgbClr val="FF0000"/>
            </a:solidFill>
          </a:endParaRPr>
        </a:p>
      </dgm:t>
    </dgm:pt>
    <dgm:pt modelId="{F2711C0A-8487-4CDD-B06B-D88AEFEAEBB7}" type="parTrans" cxnId="{07A7A3F1-F4F7-4896-ADA3-7E6A551AB819}">
      <dgm:prSet/>
      <dgm:spPr/>
      <dgm:t>
        <a:bodyPr/>
        <a:lstStyle/>
        <a:p>
          <a:endParaRPr lang="ru-RU" sz="1400"/>
        </a:p>
      </dgm:t>
    </dgm:pt>
    <dgm:pt modelId="{A19D3300-E3C3-474C-9084-841A30096458}" type="sibTrans" cxnId="{07A7A3F1-F4F7-4896-ADA3-7E6A551AB819}">
      <dgm:prSet/>
      <dgm:spPr/>
      <dgm:t>
        <a:bodyPr/>
        <a:lstStyle/>
        <a:p>
          <a:endParaRPr lang="ru-RU" sz="1400"/>
        </a:p>
      </dgm:t>
    </dgm:pt>
    <dgm:pt modelId="{A63DA04C-2578-425F-91CD-8090E1F152F2}">
      <dgm:prSet phldrT="[Текст]" custT="1"/>
      <dgm:spPr/>
      <dgm:t>
        <a:bodyPr/>
        <a:lstStyle/>
        <a:p>
          <a:r>
            <a:rPr lang="ru-RU" sz="2000" dirty="0" smtClean="0"/>
            <a:t>2+</a:t>
          </a:r>
        </a:p>
        <a:p>
          <a:r>
            <a:rPr lang="ru-RU" sz="2000" dirty="0" err="1" smtClean="0"/>
            <a:t>Ингавирин</a:t>
          </a:r>
          <a:endParaRPr lang="ru-RU" sz="2000" dirty="0"/>
        </a:p>
      </dgm:t>
    </dgm:pt>
    <dgm:pt modelId="{5FE2DE53-E4A1-4E31-93C1-3A9B164F4ABC}" type="parTrans" cxnId="{34F73BF3-4B14-43BD-9945-011C00DD804B}">
      <dgm:prSet/>
      <dgm:spPr/>
      <dgm:t>
        <a:bodyPr/>
        <a:lstStyle/>
        <a:p>
          <a:endParaRPr lang="ru-RU" sz="1400"/>
        </a:p>
      </dgm:t>
    </dgm:pt>
    <dgm:pt modelId="{97743B40-9426-47AC-9098-61EE90CFAB7C}" type="sibTrans" cxnId="{34F73BF3-4B14-43BD-9945-011C00DD804B}">
      <dgm:prSet/>
      <dgm:spPr/>
      <dgm:t>
        <a:bodyPr/>
        <a:lstStyle/>
        <a:p>
          <a:endParaRPr lang="ru-RU" sz="1400"/>
        </a:p>
      </dgm:t>
    </dgm:pt>
    <dgm:pt modelId="{D2BAAB7E-5FEC-4C1C-8345-CCE35869BEE4}">
      <dgm:prSet phldrT="[Текст]" custT="1"/>
      <dgm:spPr/>
      <dgm:t>
        <a:bodyPr/>
        <a:lstStyle/>
        <a:p>
          <a:r>
            <a:rPr lang="ru-RU" sz="2000" dirty="0" smtClean="0"/>
            <a:t>2- </a:t>
          </a:r>
        </a:p>
        <a:p>
          <a:r>
            <a:rPr lang="ru-RU" sz="2000" dirty="0" smtClean="0"/>
            <a:t>Циклоферон, ИФН</a:t>
          </a:r>
          <a:endParaRPr lang="ru-RU" sz="2000" dirty="0"/>
        </a:p>
      </dgm:t>
    </dgm:pt>
    <dgm:pt modelId="{A96BFDA6-E3B8-416F-BC31-3588FD3AE20A}" type="parTrans" cxnId="{5D5C63CD-D92A-41AA-9761-BB7B5656FCD2}">
      <dgm:prSet/>
      <dgm:spPr/>
      <dgm:t>
        <a:bodyPr/>
        <a:lstStyle/>
        <a:p>
          <a:endParaRPr lang="ru-RU" sz="1400"/>
        </a:p>
      </dgm:t>
    </dgm:pt>
    <dgm:pt modelId="{6C03C5E6-52BC-40FF-9411-6210DADFA2C2}" type="sibTrans" cxnId="{5D5C63CD-D92A-41AA-9761-BB7B5656FCD2}">
      <dgm:prSet/>
      <dgm:spPr/>
      <dgm:t>
        <a:bodyPr/>
        <a:lstStyle/>
        <a:p>
          <a:endParaRPr lang="ru-RU" sz="1400"/>
        </a:p>
      </dgm:t>
    </dgm:pt>
    <dgm:pt modelId="{740E8ED2-FC3B-4C6C-A1DA-B91B024ED173}" type="pres">
      <dgm:prSet presAssocID="{47A0A6D2-EBD5-4B58-B334-1DA48D1433B9}" presName="Name0" presStyleCnt="0">
        <dgm:presLayoutVars>
          <dgm:dir/>
          <dgm:animLvl val="lvl"/>
          <dgm:resizeHandles val="exact"/>
        </dgm:presLayoutVars>
      </dgm:prSet>
      <dgm:spPr/>
    </dgm:pt>
    <dgm:pt modelId="{57597E61-B241-4F36-9EC5-FDF24E69F224}" type="pres">
      <dgm:prSet presAssocID="{5117CCE1-7F9E-48E6-B3EE-C794FA5DCB88}" presName="Name8" presStyleCnt="0"/>
      <dgm:spPr/>
    </dgm:pt>
    <dgm:pt modelId="{48AD4D2C-545A-49A5-8C18-E6F0AA245291}" type="pres">
      <dgm:prSet presAssocID="{5117CCE1-7F9E-48E6-B3EE-C794FA5DCB88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A0EE79-3C52-4C6D-888F-08D17B956F57}" type="pres">
      <dgm:prSet presAssocID="{5117CCE1-7F9E-48E6-B3EE-C794FA5DCB8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F92D50-3F70-443F-86C8-95FAD08EF60A}" type="pres">
      <dgm:prSet presAssocID="{A63DA04C-2578-425F-91CD-8090E1F152F2}" presName="Name8" presStyleCnt="0"/>
      <dgm:spPr/>
    </dgm:pt>
    <dgm:pt modelId="{B64F9793-958E-4D3F-B6E7-76DCB2DF3E84}" type="pres">
      <dgm:prSet presAssocID="{A63DA04C-2578-425F-91CD-8090E1F152F2}" presName="level" presStyleLbl="node1" presStyleIdx="1" presStyleCnt="3" custLinFactNeighborY="180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2334F2-36C4-4E0D-8A0C-6B9B9214CDF6}" type="pres">
      <dgm:prSet presAssocID="{A63DA04C-2578-425F-91CD-8090E1F152F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3F44A-CA88-4553-B97A-140E208C7152}" type="pres">
      <dgm:prSet presAssocID="{D2BAAB7E-5FEC-4C1C-8345-CCE35869BEE4}" presName="Name8" presStyleCnt="0"/>
      <dgm:spPr/>
    </dgm:pt>
    <dgm:pt modelId="{22DC22A9-83DA-440E-AFBE-AD7AA82AA6CC}" type="pres">
      <dgm:prSet presAssocID="{D2BAAB7E-5FEC-4C1C-8345-CCE35869BEE4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E793D-2040-48E4-A069-BF939646873C}" type="pres">
      <dgm:prSet presAssocID="{D2BAAB7E-5FEC-4C1C-8345-CCE35869BEE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A7A3F1-F4F7-4896-ADA3-7E6A551AB819}" srcId="{47A0A6D2-EBD5-4B58-B334-1DA48D1433B9}" destId="{5117CCE1-7F9E-48E6-B3EE-C794FA5DCB88}" srcOrd="0" destOrd="0" parTransId="{F2711C0A-8487-4CDD-B06B-D88AEFEAEBB7}" sibTransId="{A19D3300-E3C3-474C-9084-841A30096458}"/>
    <dgm:cxn modelId="{34F73BF3-4B14-43BD-9945-011C00DD804B}" srcId="{47A0A6D2-EBD5-4B58-B334-1DA48D1433B9}" destId="{A63DA04C-2578-425F-91CD-8090E1F152F2}" srcOrd="1" destOrd="0" parTransId="{5FE2DE53-E4A1-4E31-93C1-3A9B164F4ABC}" sibTransId="{97743B40-9426-47AC-9098-61EE90CFAB7C}"/>
    <dgm:cxn modelId="{C9C743D6-1B3D-4DFB-A4B7-E6470D8C5087}" type="presOf" srcId="{A63DA04C-2578-425F-91CD-8090E1F152F2}" destId="{B64F9793-958E-4D3F-B6E7-76DCB2DF3E84}" srcOrd="0" destOrd="0" presId="urn:microsoft.com/office/officeart/2005/8/layout/pyramid1"/>
    <dgm:cxn modelId="{3C586509-59D6-4C8B-B296-112F849EA552}" type="presOf" srcId="{5117CCE1-7F9E-48E6-B3EE-C794FA5DCB88}" destId="{48AD4D2C-545A-49A5-8C18-E6F0AA245291}" srcOrd="0" destOrd="0" presId="urn:microsoft.com/office/officeart/2005/8/layout/pyramid1"/>
    <dgm:cxn modelId="{7FEAC2F1-8BC4-42AA-A017-CD65DDBFF5CD}" type="presOf" srcId="{47A0A6D2-EBD5-4B58-B334-1DA48D1433B9}" destId="{740E8ED2-FC3B-4C6C-A1DA-B91B024ED173}" srcOrd="0" destOrd="0" presId="urn:microsoft.com/office/officeart/2005/8/layout/pyramid1"/>
    <dgm:cxn modelId="{0C4260F8-9E19-4C51-B221-666D48710842}" type="presOf" srcId="{D2BAAB7E-5FEC-4C1C-8345-CCE35869BEE4}" destId="{22DC22A9-83DA-440E-AFBE-AD7AA82AA6CC}" srcOrd="0" destOrd="0" presId="urn:microsoft.com/office/officeart/2005/8/layout/pyramid1"/>
    <dgm:cxn modelId="{C89F9D25-1088-4507-B710-77ED855022F0}" type="presOf" srcId="{5117CCE1-7F9E-48E6-B3EE-C794FA5DCB88}" destId="{08A0EE79-3C52-4C6D-888F-08D17B956F57}" srcOrd="1" destOrd="0" presId="urn:microsoft.com/office/officeart/2005/8/layout/pyramid1"/>
    <dgm:cxn modelId="{BC483CC9-F8F5-4C62-93B7-DB86B49AA92A}" type="presOf" srcId="{D2BAAB7E-5FEC-4C1C-8345-CCE35869BEE4}" destId="{D05E793D-2040-48E4-A069-BF939646873C}" srcOrd="1" destOrd="0" presId="urn:microsoft.com/office/officeart/2005/8/layout/pyramid1"/>
    <dgm:cxn modelId="{4A67AD7D-C2D4-48AA-A9A1-A40CC5100D4D}" type="presOf" srcId="{A63DA04C-2578-425F-91CD-8090E1F152F2}" destId="{4C2334F2-36C4-4E0D-8A0C-6B9B9214CDF6}" srcOrd="1" destOrd="0" presId="urn:microsoft.com/office/officeart/2005/8/layout/pyramid1"/>
    <dgm:cxn modelId="{5D5C63CD-D92A-41AA-9761-BB7B5656FCD2}" srcId="{47A0A6D2-EBD5-4B58-B334-1DA48D1433B9}" destId="{D2BAAB7E-5FEC-4C1C-8345-CCE35869BEE4}" srcOrd="2" destOrd="0" parTransId="{A96BFDA6-E3B8-416F-BC31-3588FD3AE20A}" sibTransId="{6C03C5E6-52BC-40FF-9411-6210DADFA2C2}"/>
    <dgm:cxn modelId="{8C420F99-0466-4734-B2AE-AAF6D4D45C72}" type="presParOf" srcId="{740E8ED2-FC3B-4C6C-A1DA-B91B024ED173}" destId="{57597E61-B241-4F36-9EC5-FDF24E69F224}" srcOrd="0" destOrd="0" presId="urn:microsoft.com/office/officeart/2005/8/layout/pyramid1"/>
    <dgm:cxn modelId="{7329A675-26B2-4F94-A119-1E2241716590}" type="presParOf" srcId="{57597E61-B241-4F36-9EC5-FDF24E69F224}" destId="{48AD4D2C-545A-49A5-8C18-E6F0AA245291}" srcOrd="0" destOrd="0" presId="urn:microsoft.com/office/officeart/2005/8/layout/pyramid1"/>
    <dgm:cxn modelId="{FB11BCC2-3652-4F1A-A4EC-DD1839D35CA9}" type="presParOf" srcId="{57597E61-B241-4F36-9EC5-FDF24E69F224}" destId="{08A0EE79-3C52-4C6D-888F-08D17B956F57}" srcOrd="1" destOrd="0" presId="urn:microsoft.com/office/officeart/2005/8/layout/pyramid1"/>
    <dgm:cxn modelId="{B006BA10-0AFB-4B2F-BE28-580079654ABA}" type="presParOf" srcId="{740E8ED2-FC3B-4C6C-A1DA-B91B024ED173}" destId="{DAF92D50-3F70-443F-86C8-95FAD08EF60A}" srcOrd="1" destOrd="0" presId="urn:microsoft.com/office/officeart/2005/8/layout/pyramid1"/>
    <dgm:cxn modelId="{E881CB3B-6BBE-48ED-AF1B-60EA941B54CB}" type="presParOf" srcId="{DAF92D50-3F70-443F-86C8-95FAD08EF60A}" destId="{B64F9793-958E-4D3F-B6E7-76DCB2DF3E84}" srcOrd="0" destOrd="0" presId="urn:microsoft.com/office/officeart/2005/8/layout/pyramid1"/>
    <dgm:cxn modelId="{4E8A9033-752F-4746-BF0A-962ECF52003E}" type="presParOf" srcId="{DAF92D50-3F70-443F-86C8-95FAD08EF60A}" destId="{4C2334F2-36C4-4E0D-8A0C-6B9B9214CDF6}" srcOrd="1" destOrd="0" presId="urn:microsoft.com/office/officeart/2005/8/layout/pyramid1"/>
    <dgm:cxn modelId="{A9D330C1-1C73-4C83-A388-3867DBFC25C5}" type="presParOf" srcId="{740E8ED2-FC3B-4C6C-A1DA-B91B024ED173}" destId="{89B3F44A-CA88-4553-B97A-140E208C7152}" srcOrd="2" destOrd="0" presId="urn:microsoft.com/office/officeart/2005/8/layout/pyramid1"/>
    <dgm:cxn modelId="{3E51AD89-71E4-49EA-A217-4999BE600461}" type="presParOf" srcId="{89B3F44A-CA88-4553-B97A-140E208C7152}" destId="{22DC22A9-83DA-440E-AFBE-AD7AA82AA6CC}" srcOrd="0" destOrd="0" presId="urn:microsoft.com/office/officeart/2005/8/layout/pyramid1"/>
    <dgm:cxn modelId="{03FC10A2-8587-4302-96AD-8D6BBCAF55C4}" type="presParOf" srcId="{89B3F44A-CA88-4553-B97A-140E208C7152}" destId="{D05E793D-2040-48E4-A069-BF939646873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A52F2D-A93E-471B-8CD1-58138C7A4D45}" type="doc">
      <dgm:prSet loTypeId="urn:microsoft.com/office/officeart/2008/layout/AlternatingHexagons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A89715-CB6F-4F73-AD88-E79BA8899B49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5D00748A-D07B-4730-B201-4E2DDFECCF2A}" type="parTrans" cxnId="{CCA41D0A-F5E2-4ADD-888A-6FFFF2BBE720}">
      <dgm:prSet/>
      <dgm:spPr/>
      <dgm:t>
        <a:bodyPr/>
        <a:lstStyle/>
        <a:p>
          <a:endParaRPr lang="ru-RU"/>
        </a:p>
      </dgm:t>
    </dgm:pt>
    <dgm:pt modelId="{849E28E2-7C69-4DBB-A5D3-9F131C321D3A}" type="sibTrans" cxnId="{CCA41D0A-F5E2-4ADD-888A-6FFFF2BBE720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15AAD82-0089-4B3F-B2BA-CFEEA785DA08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7E91C3C9-9AD4-49DF-90A1-3F62D0357CC1}" type="sibTrans" cxnId="{E6919BBB-18CB-4C6A-A908-5B7BB9F5F441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0214977-3E63-4F17-B4AB-60E6D16DA052}" type="parTrans" cxnId="{E6919BBB-18CB-4C6A-A908-5B7BB9F5F441}">
      <dgm:prSet/>
      <dgm:spPr/>
      <dgm:t>
        <a:bodyPr/>
        <a:lstStyle/>
        <a:p>
          <a:endParaRPr lang="ru-RU"/>
        </a:p>
      </dgm:t>
    </dgm:pt>
    <dgm:pt modelId="{6499D8A0-7586-4F2D-91C1-0A110B16F041}">
      <dgm:prSet phldrT="[Текст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54FDB356-E0DA-46E6-93A4-BFD8A7CD8023}" type="sibTrans" cxnId="{2128A440-2C52-4CCD-A07C-A14DDA7F5D19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E4E180D-9E39-467A-A9E2-EDC769F1A857}" type="parTrans" cxnId="{2128A440-2C52-4CCD-A07C-A14DDA7F5D19}">
      <dgm:prSet/>
      <dgm:spPr/>
      <dgm:t>
        <a:bodyPr/>
        <a:lstStyle/>
        <a:p>
          <a:endParaRPr lang="ru-RU"/>
        </a:p>
      </dgm:t>
    </dgm:pt>
    <dgm:pt modelId="{36D5D6BB-BE22-4045-B7C4-CC6BFA9042F2}">
      <dgm:prSet phldrT="[Текст]" phldr="1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81553F6-E319-423E-B9E9-A324018520AC}" type="parTrans" cxnId="{44DD5D84-2BD3-4F43-8420-E94897B25359}">
      <dgm:prSet/>
      <dgm:spPr/>
      <dgm:t>
        <a:bodyPr/>
        <a:lstStyle/>
        <a:p>
          <a:endParaRPr lang="ru-RU"/>
        </a:p>
      </dgm:t>
    </dgm:pt>
    <dgm:pt modelId="{1D1CA9A1-3728-4342-ABDE-8DD27536108C}" type="sibTrans" cxnId="{44DD5D84-2BD3-4F43-8420-E94897B25359}">
      <dgm:prSet/>
      <dgm:spPr/>
      <dgm:t>
        <a:bodyPr/>
        <a:lstStyle/>
        <a:p>
          <a:endParaRPr lang="ru-RU"/>
        </a:p>
      </dgm:t>
    </dgm:pt>
    <dgm:pt modelId="{AB7E9A49-8A34-48BF-AF45-FE551D8E9EA6}">
      <dgm:prSet phldrT="[Текст]" phldr="1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7A791E06-790E-49BB-89AD-A6004C90E1B9}" type="parTrans" cxnId="{1181B77E-856E-4245-B3B0-479B5DF985B2}">
      <dgm:prSet/>
      <dgm:spPr/>
      <dgm:t>
        <a:bodyPr/>
        <a:lstStyle/>
        <a:p>
          <a:endParaRPr lang="ru-RU"/>
        </a:p>
      </dgm:t>
    </dgm:pt>
    <dgm:pt modelId="{DDFC9A55-6464-4659-B3EE-DF455229A150}" type="sibTrans" cxnId="{1181B77E-856E-4245-B3B0-479B5DF985B2}">
      <dgm:prSet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8871D1C-BCCB-416E-8DBB-515281121433}" type="pres">
      <dgm:prSet presAssocID="{0EA52F2D-A93E-471B-8CD1-58138C7A4D4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FCC745-9A17-417F-9A80-2A4AD43C9893}" type="pres">
      <dgm:prSet presAssocID="{0FA89715-CB6F-4F73-AD88-E79BA8899B49}" presName="composite" presStyleCnt="0"/>
      <dgm:spPr/>
    </dgm:pt>
    <dgm:pt modelId="{3EFF18BC-EE48-4257-8940-ADC7CBAE070B}" type="pres">
      <dgm:prSet presAssocID="{0FA89715-CB6F-4F73-AD88-E79BA8899B49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000038-F751-44B4-B4CD-135DF62FFAB7}" type="pres">
      <dgm:prSet presAssocID="{0FA89715-CB6F-4F73-AD88-E79BA8899B49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1B2BD3-3BFD-45F6-A208-AFFF121EB703}" type="pres">
      <dgm:prSet presAssocID="{0FA89715-CB6F-4F73-AD88-E79BA8899B49}" presName="BalanceSpacing" presStyleCnt="0"/>
      <dgm:spPr/>
    </dgm:pt>
    <dgm:pt modelId="{053CB5B2-832D-45DE-A9CD-89A2F364C685}" type="pres">
      <dgm:prSet presAssocID="{0FA89715-CB6F-4F73-AD88-E79BA8899B49}" presName="BalanceSpacing1" presStyleCnt="0"/>
      <dgm:spPr/>
    </dgm:pt>
    <dgm:pt modelId="{D8C6E801-4881-4DC7-BB16-6CD878959182}" type="pres">
      <dgm:prSet presAssocID="{849E28E2-7C69-4DBB-A5D3-9F131C321D3A}" presName="Accent1Text" presStyleLbl="node1" presStyleIdx="1" presStyleCnt="10"/>
      <dgm:spPr/>
      <dgm:t>
        <a:bodyPr/>
        <a:lstStyle/>
        <a:p>
          <a:endParaRPr lang="ru-RU"/>
        </a:p>
      </dgm:t>
    </dgm:pt>
    <dgm:pt modelId="{E6A9E487-AA79-40DA-A24F-DA76F5461F07}" type="pres">
      <dgm:prSet presAssocID="{849E28E2-7C69-4DBB-A5D3-9F131C321D3A}" presName="spaceBetweenRectangles" presStyleCnt="0"/>
      <dgm:spPr/>
    </dgm:pt>
    <dgm:pt modelId="{D610C59F-CF3D-415B-BA9C-9E42FD5CA9D9}" type="pres">
      <dgm:prSet presAssocID="{6499D8A0-7586-4F2D-91C1-0A110B16F041}" presName="composite" presStyleCnt="0"/>
      <dgm:spPr/>
    </dgm:pt>
    <dgm:pt modelId="{5287DAF1-9F21-4631-8B99-9147AFE3675A}" type="pres">
      <dgm:prSet presAssocID="{6499D8A0-7586-4F2D-91C1-0A110B16F041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475803-BA6A-4DE6-A16D-1B4DFFD9BFDA}" type="pres">
      <dgm:prSet presAssocID="{6499D8A0-7586-4F2D-91C1-0A110B16F041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667393-F44E-4BF3-B5FA-C6DD4A358A1F}" type="pres">
      <dgm:prSet presAssocID="{6499D8A0-7586-4F2D-91C1-0A110B16F041}" presName="BalanceSpacing" presStyleCnt="0"/>
      <dgm:spPr/>
    </dgm:pt>
    <dgm:pt modelId="{018ADA9A-A958-46E3-B7A5-043F2F28466B}" type="pres">
      <dgm:prSet presAssocID="{6499D8A0-7586-4F2D-91C1-0A110B16F041}" presName="BalanceSpacing1" presStyleCnt="0"/>
      <dgm:spPr/>
    </dgm:pt>
    <dgm:pt modelId="{3CE76F0E-962D-4CEF-AD2B-8ADD81F0346C}" type="pres">
      <dgm:prSet presAssocID="{54FDB356-E0DA-46E6-93A4-BFD8A7CD8023}" presName="Accent1Text" presStyleLbl="node1" presStyleIdx="3" presStyleCnt="10"/>
      <dgm:spPr/>
      <dgm:t>
        <a:bodyPr/>
        <a:lstStyle/>
        <a:p>
          <a:endParaRPr lang="ru-RU"/>
        </a:p>
      </dgm:t>
    </dgm:pt>
    <dgm:pt modelId="{C1EBD1F6-8892-4862-8F9F-BB832B313E17}" type="pres">
      <dgm:prSet presAssocID="{54FDB356-E0DA-46E6-93A4-BFD8A7CD8023}" presName="spaceBetweenRectangles" presStyleCnt="0"/>
      <dgm:spPr/>
    </dgm:pt>
    <dgm:pt modelId="{220E7305-2BCE-498F-B74F-7C18524F8DC9}" type="pres">
      <dgm:prSet presAssocID="{A15AAD82-0089-4B3F-B2BA-CFEEA785DA08}" presName="composite" presStyleCnt="0"/>
      <dgm:spPr/>
    </dgm:pt>
    <dgm:pt modelId="{DAE363A3-907D-468F-A997-297AC4534142}" type="pres">
      <dgm:prSet presAssocID="{A15AAD82-0089-4B3F-B2BA-CFEEA785DA08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C96DC0-2A0E-4AB7-842D-00D94F80E62B}" type="pres">
      <dgm:prSet presAssocID="{A15AAD82-0089-4B3F-B2BA-CFEEA785DA08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E27F33-116A-4B76-9739-C77C792D1A0C}" type="pres">
      <dgm:prSet presAssocID="{A15AAD82-0089-4B3F-B2BA-CFEEA785DA08}" presName="BalanceSpacing" presStyleCnt="0"/>
      <dgm:spPr/>
    </dgm:pt>
    <dgm:pt modelId="{DB0522BC-27F0-4860-B939-F6E7785F2B96}" type="pres">
      <dgm:prSet presAssocID="{A15AAD82-0089-4B3F-B2BA-CFEEA785DA08}" presName="BalanceSpacing1" presStyleCnt="0"/>
      <dgm:spPr/>
    </dgm:pt>
    <dgm:pt modelId="{D6563121-7B09-4D1E-B06F-0E7A4D763C97}" type="pres">
      <dgm:prSet presAssocID="{7E91C3C9-9AD4-49DF-90A1-3F62D0357CC1}" presName="Accent1Text" presStyleLbl="node1" presStyleIdx="5" presStyleCnt="10"/>
      <dgm:spPr/>
      <dgm:t>
        <a:bodyPr/>
        <a:lstStyle/>
        <a:p>
          <a:endParaRPr lang="ru-RU"/>
        </a:p>
      </dgm:t>
    </dgm:pt>
    <dgm:pt modelId="{670D2C5B-5064-415E-863E-A9105E84B988}" type="pres">
      <dgm:prSet presAssocID="{7E91C3C9-9AD4-49DF-90A1-3F62D0357CC1}" presName="spaceBetweenRectangles" presStyleCnt="0"/>
      <dgm:spPr/>
    </dgm:pt>
    <dgm:pt modelId="{66D70370-A838-4BC1-8D21-192C0672B1F9}" type="pres">
      <dgm:prSet presAssocID="{36D5D6BB-BE22-4045-B7C4-CC6BFA9042F2}" presName="composite" presStyleCnt="0"/>
      <dgm:spPr/>
    </dgm:pt>
    <dgm:pt modelId="{8239E94B-C64C-49F0-B003-13FE2367608A}" type="pres">
      <dgm:prSet presAssocID="{36D5D6BB-BE22-4045-B7C4-CC6BFA9042F2}" presName="Parent1" presStyleLbl="node1" presStyleIdx="6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EF7EFC-7AFE-44BF-AB72-F492F4A997BA}" type="pres">
      <dgm:prSet presAssocID="{36D5D6BB-BE22-4045-B7C4-CC6BFA9042F2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A2C39543-2F4D-4781-BAEC-89635CA02F48}" type="pres">
      <dgm:prSet presAssocID="{36D5D6BB-BE22-4045-B7C4-CC6BFA9042F2}" presName="BalanceSpacing" presStyleCnt="0"/>
      <dgm:spPr/>
    </dgm:pt>
    <dgm:pt modelId="{9FD75868-1FB3-4AAB-99BA-5BCE55BFC01D}" type="pres">
      <dgm:prSet presAssocID="{36D5D6BB-BE22-4045-B7C4-CC6BFA9042F2}" presName="BalanceSpacing1" presStyleCnt="0"/>
      <dgm:spPr/>
    </dgm:pt>
    <dgm:pt modelId="{177AC1CD-EC55-40F4-AA1A-622AF8804D86}" type="pres">
      <dgm:prSet presAssocID="{1D1CA9A1-3728-4342-ABDE-8DD27536108C}" presName="Accent1Text" presStyleLbl="node1" presStyleIdx="7" presStyleCnt="10"/>
      <dgm:spPr/>
      <dgm:t>
        <a:bodyPr/>
        <a:lstStyle/>
        <a:p>
          <a:endParaRPr lang="ru-RU"/>
        </a:p>
      </dgm:t>
    </dgm:pt>
    <dgm:pt modelId="{DA9BC3EE-F5E0-4F23-B5F9-876911F352CB}" type="pres">
      <dgm:prSet presAssocID="{1D1CA9A1-3728-4342-ABDE-8DD27536108C}" presName="spaceBetweenRectangles" presStyleCnt="0"/>
      <dgm:spPr/>
    </dgm:pt>
    <dgm:pt modelId="{F82F2D9F-04A7-47F1-8D06-8D6A8C8E3C20}" type="pres">
      <dgm:prSet presAssocID="{AB7E9A49-8A34-48BF-AF45-FE551D8E9EA6}" presName="composite" presStyleCnt="0"/>
      <dgm:spPr/>
    </dgm:pt>
    <dgm:pt modelId="{90FBFB7C-88F5-473A-B470-D43C22DBE59A}" type="pres">
      <dgm:prSet presAssocID="{AB7E9A49-8A34-48BF-AF45-FE551D8E9EA6}" presName="Parent1" presStyleLbl="node1" presStyleIdx="8" presStyleCnt="10" custLinFactNeighborX="55300" custLinFactNeighborY="-853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472C52-00F3-42A5-8D05-C0447859019B}" type="pres">
      <dgm:prSet presAssocID="{AB7E9A49-8A34-48BF-AF45-FE551D8E9EA6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20D8F519-789D-43C0-AD2E-9F8CDE4B693B}" type="pres">
      <dgm:prSet presAssocID="{AB7E9A49-8A34-48BF-AF45-FE551D8E9EA6}" presName="BalanceSpacing" presStyleCnt="0"/>
      <dgm:spPr/>
    </dgm:pt>
    <dgm:pt modelId="{07841237-9405-4554-AB95-2B73555DC1B3}" type="pres">
      <dgm:prSet presAssocID="{AB7E9A49-8A34-48BF-AF45-FE551D8E9EA6}" presName="BalanceSpacing1" presStyleCnt="0"/>
      <dgm:spPr/>
    </dgm:pt>
    <dgm:pt modelId="{163E7EA0-D1AA-48FF-980E-8E1111F5304E}" type="pres">
      <dgm:prSet presAssocID="{DDFC9A55-6464-4659-B3EE-DF455229A150}" presName="Accent1Text" presStyleLbl="node1" presStyleIdx="9" presStyleCnt="10" custLinFactX="100000" custLinFactY="-71585" custLinFactNeighborX="116417" custLinFactNeighborY="-100000"/>
      <dgm:spPr/>
      <dgm:t>
        <a:bodyPr/>
        <a:lstStyle/>
        <a:p>
          <a:endParaRPr lang="ru-RU"/>
        </a:p>
      </dgm:t>
    </dgm:pt>
  </dgm:ptLst>
  <dgm:cxnLst>
    <dgm:cxn modelId="{A7992D3E-6706-42AB-B020-A4CF1B9CB072}" type="presOf" srcId="{36D5D6BB-BE22-4045-B7C4-CC6BFA9042F2}" destId="{8239E94B-C64C-49F0-B003-13FE2367608A}" srcOrd="0" destOrd="0" presId="urn:microsoft.com/office/officeart/2008/layout/AlternatingHexagons"/>
    <dgm:cxn modelId="{44DD5D84-2BD3-4F43-8420-E94897B25359}" srcId="{0EA52F2D-A93E-471B-8CD1-58138C7A4D45}" destId="{36D5D6BB-BE22-4045-B7C4-CC6BFA9042F2}" srcOrd="3" destOrd="0" parTransId="{681553F6-E319-423E-B9E9-A324018520AC}" sibTransId="{1D1CA9A1-3728-4342-ABDE-8DD27536108C}"/>
    <dgm:cxn modelId="{24E8E6BB-2A9C-4CA1-9DFC-B8CCE504C9E1}" type="presOf" srcId="{849E28E2-7C69-4DBB-A5D3-9F131C321D3A}" destId="{D8C6E801-4881-4DC7-BB16-6CD878959182}" srcOrd="0" destOrd="0" presId="urn:microsoft.com/office/officeart/2008/layout/AlternatingHexagons"/>
    <dgm:cxn modelId="{CCA41D0A-F5E2-4ADD-888A-6FFFF2BBE720}" srcId="{0EA52F2D-A93E-471B-8CD1-58138C7A4D45}" destId="{0FA89715-CB6F-4F73-AD88-E79BA8899B49}" srcOrd="0" destOrd="0" parTransId="{5D00748A-D07B-4730-B201-4E2DDFECCF2A}" sibTransId="{849E28E2-7C69-4DBB-A5D3-9F131C321D3A}"/>
    <dgm:cxn modelId="{513AFD20-2B31-46FB-8000-4AB5214E3567}" type="presOf" srcId="{A15AAD82-0089-4B3F-B2BA-CFEEA785DA08}" destId="{DAE363A3-907D-468F-A997-297AC4534142}" srcOrd="0" destOrd="0" presId="urn:microsoft.com/office/officeart/2008/layout/AlternatingHexagons"/>
    <dgm:cxn modelId="{422E4106-D41F-449A-A22A-FE36FB7A9D64}" type="presOf" srcId="{6499D8A0-7586-4F2D-91C1-0A110B16F041}" destId="{5287DAF1-9F21-4631-8B99-9147AFE3675A}" srcOrd="0" destOrd="0" presId="urn:microsoft.com/office/officeart/2008/layout/AlternatingHexagons"/>
    <dgm:cxn modelId="{1D6C9AC7-1297-46F0-8CAE-AF5F2168C883}" type="presOf" srcId="{7E91C3C9-9AD4-49DF-90A1-3F62D0357CC1}" destId="{D6563121-7B09-4D1E-B06F-0E7A4D763C97}" srcOrd="0" destOrd="0" presId="urn:microsoft.com/office/officeart/2008/layout/AlternatingHexagons"/>
    <dgm:cxn modelId="{CC387714-0B7C-4BC3-BA9D-0C00FE5304BF}" type="presOf" srcId="{0EA52F2D-A93E-471B-8CD1-58138C7A4D45}" destId="{88871D1C-BCCB-416E-8DBB-515281121433}" srcOrd="0" destOrd="0" presId="urn:microsoft.com/office/officeart/2008/layout/AlternatingHexagons"/>
    <dgm:cxn modelId="{E6919BBB-18CB-4C6A-A908-5B7BB9F5F441}" srcId="{0EA52F2D-A93E-471B-8CD1-58138C7A4D45}" destId="{A15AAD82-0089-4B3F-B2BA-CFEEA785DA08}" srcOrd="2" destOrd="0" parTransId="{80214977-3E63-4F17-B4AB-60E6D16DA052}" sibTransId="{7E91C3C9-9AD4-49DF-90A1-3F62D0357CC1}"/>
    <dgm:cxn modelId="{C1AE6B38-CEA1-475A-83B3-8EF95CB395D5}" type="presOf" srcId="{DDFC9A55-6464-4659-B3EE-DF455229A150}" destId="{163E7EA0-D1AA-48FF-980E-8E1111F5304E}" srcOrd="0" destOrd="0" presId="urn:microsoft.com/office/officeart/2008/layout/AlternatingHexagons"/>
    <dgm:cxn modelId="{054FF848-1C6A-4974-BA9F-A5942B97F9FA}" type="presOf" srcId="{1D1CA9A1-3728-4342-ABDE-8DD27536108C}" destId="{177AC1CD-EC55-40F4-AA1A-622AF8804D86}" srcOrd="0" destOrd="0" presId="urn:microsoft.com/office/officeart/2008/layout/AlternatingHexagons"/>
    <dgm:cxn modelId="{40DBFA37-0C0A-4BEA-8D70-4063BAF0EA74}" type="presOf" srcId="{54FDB356-E0DA-46E6-93A4-BFD8A7CD8023}" destId="{3CE76F0E-962D-4CEF-AD2B-8ADD81F0346C}" srcOrd="0" destOrd="0" presId="urn:microsoft.com/office/officeart/2008/layout/AlternatingHexagons"/>
    <dgm:cxn modelId="{CAB12EAC-DA2D-4C30-99B6-6A05CA65684A}" type="presOf" srcId="{AB7E9A49-8A34-48BF-AF45-FE551D8E9EA6}" destId="{90FBFB7C-88F5-473A-B470-D43C22DBE59A}" srcOrd="0" destOrd="0" presId="urn:microsoft.com/office/officeart/2008/layout/AlternatingHexagons"/>
    <dgm:cxn modelId="{6CF4A13B-EAB8-4AC1-A071-6D58BAEB9FE3}" type="presOf" srcId="{0FA89715-CB6F-4F73-AD88-E79BA8899B49}" destId="{3EFF18BC-EE48-4257-8940-ADC7CBAE070B}" srcOrd="0" destOrd="0" presId="urn:microsoft.com/office/officeart/2008/layout/AlternatingHexagons"/>
    <dgm:cxn modelId="{2128A440-2C52-4CCD-A07C-A14DDA7F5D19}" srcId="{0EA52F2D-A93E-471B-8CD1-58138C7A4D45}" destId="{6499D8A0-7586-4F2D-91C1-0A110B16F041}" srcOrd="1" destOrd="0" parTransId="{5E4E180D-9E39-467A-A9E2-EDC769F1A857}" sibTransId="{54FDB356-E0DA-46E6-93A4-BFD8A7CD8023}"/>
    <dgm:cxn modelId="{1181B77E-856E-4245-B3B0-479B5DF985B2}" srcId="{0EA52F2D-A93E-471B-8CD1-58138C7A4D45}" destId="{AB7E9A49-8A34-48BF-AF45-FE551D8E9EA6}" srcOrd="4" destOrd="0" parTransId="{7A791E06-790E-49BB-89AD-A6004C90E1B9}" sibTransId="{DDFC9A55-6464-4659-B3EE-DF455229A150}"/>
    <dgm:cxn modelId="{8EAA35C6-2180-4607-8A30-013A757FC729}" type="presParOf" srcId="{88871D1C-BCCB-416E-8DBB-515281121433}" destId="{3EFCC745-9A17-417F-9A80-2A4AD43C9893}" srcOrd="0" destOrd="0" presId="urn:microsoft.com/office/officeart/2008/layout/AlternatingHexagons"/>
    <dgm:cxn modelId="{A24D03B9-709F-42E0-9E81-E1BB95918C2A}" type="presParOf" srcId="{3EFCC745-9A17-417F-9A80-2A4AD43C9893}" destId="{3EFF18BC-EE48-4257-8940-ADC7CBAE070B}" srcOrd="0" destOrd="0" presId="urn:microsoft.com/office/officeart/2008/layout/AlternatingHexagons"/>
    <dgm:cxn modelId="{F77E99D4-805E-4BA3-BF0C-3BEAB9EB9673}" type="presParOf" srcId="{3EFCC745-9A17-417F-9A80-2A4AD43C9893}" destId="{66000038-F751-44B4-B4CD-135DF62FFAB7}" srcOrd="1" destOrd="0" presId="urn:microsoft.com/office/officeart/2008/layout/AlternatingHexagons"/>
    <dgm:cxn modelId="{CCAF2AAA-A743-4976-A985-B8E043D78C86}" type="presParOf" srcId="{3EFCC745-9A17-417F-9A80-2A4AD43C9893}" destId="{C11B2BD3-3BFD-45F6-A208-AFFF121EB703}" srcOrd="2" destOrd="0" presId="urn:microsoft.com/office/officeart/2008/layout/AlternatingHexagons"/>
    <dgm:cxn modelId="{4AA9D22B-7F70-4B8F-81D6-F67B242306DB}" type="presParOf" srcId="{3EFCC745-9A17-417F-9A80-2A4AD43C9893}" destId="{053CB5B2-832D-45DE-A9CD-89A2F364C685}" srcOrd="3" destOrd="0" presId="urn:microsoft.com/office/officeart/2008/layout/AlternatingHexagons"/>
    <dgm:cxn modelId="{178932AF-71C8-4A0E-9479-B22CFBE36FB2}" type="presParOf" srcId="{3EFCC745-9A17-417F-9A80-2A4AD43C9893}" destId="{D8C6E801-4881-4DC7-BB16-6CD878959182}" srcOrd="4" destOrd="0" presId="urn:microsoft.com/office/officeart/2008/layout/AlternatingHexagons"/>
    <dgm:cxn modelId="{C471AA55-E461-42C9-B01C-703D11AFB112}" type="presParOf" srcId="{88871D1C-BCCB-416E-8DBB-515281121433}" destId="{E6A9E487-AA79-40DA-A24F-DA76F5461F07}" srcOrd="1" destOrd="0" presId="urn:microsoft.com/office/officeart/2008/layout/AlternatingHexagons"/>
    <dgm:cxn modelId="{777592F8-E0A3-4F11-A37A-76277E41E781}" type="presParOf" srcId="{88871D1C-BCCB-416E-8DBB-515281121433}" destId="{D610C59F-CF3D-415B-BA9C-9E42FD5CA9D9}" srcOrd="2" destOrd="0" presId="urn:microsoft.com/office/officeart/2008/layout/AlternatingHexagons"/>
    <dgm:cxn modelId="{118B80AC-450D-4D95-9807-2DB3CE10312D}" type="presParOf" srcId="{D610C59F-CF3D-415B-BA9C-9E42FD5CA9D9}" destId="{5287DAF1-9F21-4631-8B99-9147AFE3675A}" srcOrd="0" destOrd="0" presId="urn:microsoft.com/office/officeart/2008/layout/AlternatingHexagons"/>
    <dgm:cxn modelId="{E04DA588-8845-4A88-AE93-06CE8E5639B0}" type="presParOf" srcId="{D610C59F-CF3D-415B-BA9C-9E42FD5CA9D9}" destId="{47475803-BA6A-4DE6-A16D-1B4DFFD9BFDA}" srcOrd="1" destOrd="0" presId="urn:microsoft.com/office/officeart/2008/layout/AlternatingHexagons"/>
    <dgm:cxn modelId="{684FAE55-8791-43FB-94B4-830FF5C11D09}" type="presParOf" srcId="{D610C59F-CF3D-415B-BA9C-9E42FD5CA9D9}" destId="{19667393-F44E-4BF3-B5FA-C6DD4A358A1F}" srcOrd="2" destOrd="0" presId="urn:microsoft.com/office/officeart/2008/layout/AlternatingHexagons"/>
    <dgm:cxn modelId="{D3E56121-1ACD-4153-9514-CB291D72E0CE}" type="presParOf" srcId="{D610C59F-CF3D-415B-BA9C-9E42FD5CA9D9}" destId="{018ADA9A-A958-46E3-B7A5-043F2F28466B}" srcOrd="3" destOrd="0" presId="urn:microsoft.com/office/officeart/2008/layout/AlternatingHexagons"/>
    <dgm:cxn modelId="{3D714B94-7009-451D-9F1B-F913A2986708}" type="presParOf" srcId="{D610C59F-CF3D-415B-BA9C-9E42FD5CA9D9}" destId="{3CE76F0E-962D-4CEF-AD2B-8ADD81F0346C}" srcOrd="4" destOrd="0" presId="urn:microsoft.com/office/officeart/2008/layout/AlternatingHexagons"/>
    <dgm:cxn modelId="{27A7B9E3-A40E-446E-902C-B77264C9BBCF}" type="presParOf" srcId="{88871D1C-BCCB-416E-8DBB-515281121433}" destId="{C1EBD1F6-8892-4862-8F9F-BB832B313E17}" srcOrd="3" destOrd="0" presId="urn:microsoft.com/office/officeart/2008/layout/AlternatingHexagons"/>
    <dgm:cxn modelId="{1FC9222B-FD35-4FEB-952D-C3E518BCCB26}" type="presParOf" srcId="{88871D1C-BCCB-416E-8DBB-515281121433}" destId="{220E7305-2BCE-498F-B74F-7C18524F8DC9}" srcOrd="4" destOrd="0" presId="urn:microsoft.com/office/officeart/2008/layout/AlternatingHexagons"/>
    <dgm:cxn modelId="{653B39A7-BB1C-421D-8418-B2FF86533A33}" type="presParOf" srcId="{220E7305-2BCE-498F-B74F-7C18524F8DC9}" destId="{DAE363A3-907D-468F-A997-297AC4534142}" srcOrd="0" destOrd="0" presId="urn:microsoft.com/office/officeart/2008/layout/AlternatingHexagons"/>
    <dgm:cxn modelId="{BF8E25EA-BECE-4951-9618-F257AF3A307F}" type="presParOf" srcId="{220E7305-2BCE-498F-B74F-7C18524F8DC9}" destId="{29C96DC0-2A0E-4AB7-842D-00D94F80E62B}" srcOrd="1" destOrd="0" presId="urn:microsoft.com/office/officeart/2008/layout/AlternatingHexagons"/>
    <dgm:cxn modelId="{0C7EDAA8-07E1-4010-B4FE-3C171F3EE47A}" type="presParOf" srcId="{220E7305-2BCE-498F-B74F-7C18524F8DC9}" destId="{F8E27F33-116A-4B76-9739-C77C792D1A0C}" srcOrd="2" destOrd="0" presId="urn:microsoft.com/office/officeart/2008/layout/AlternatingHexagons"/>
    <dgm:cxn modelId="{B5500D93-96FD-4C99-AC5A-DE32F7115FFE}" type="presParOf" srcId="{220E7305-2BCE-498F-B74F-7C18524F8DC9}" destId="{DB0522BC-27F0-4860-B939-F6E7785F2B96}" srcOrd="3" destOrd="0" presId="urn:microsoft.com/office/officeart/2008/layout/AlternatingHexagons"/>
    <dgm:cxn modelId="{6BD4EED7-C911-49BC-AF8B-A72755B5FBF1}" type="presParOf" srcId="{220E7305-2BCE-498F-B74F-7C18524F8DC9}" destId="{D6563121-7B09-4D1E-B06F-0E7A4D763C97}" srcOrd="4" destOrd="0" presId="urn:microsoft.com/office/officeart/2008/layout/AlternatingHexagons"/>
    <dgm:cxn modelId="{F071E0E3-A3FB-4BB2-8693-87D1F4C93C15}" type="presParOf" srcId="{88871D1C-BCCB-416E-8DBB-515281121433}" destId="{670D2C5B-5064-415E-863E-A9105E84B988}" srcOrd="5" destOrd="0" presId="urn:microsoft.com/office/officeart/2008/layout/AlternatingHexagons"/>
    <dgm:cxn modelId="{28F34F16-9D01-4779-9C86-E4E8A64DF0CB}" type="presParOf" srcId="{88871D1C-BCCB-416E-8DBB-515281121433}" destId="{66D70370-A838-4BC1-8D21-192C0672B1F9}" srcOrd="6" destOrd="0" presId="urn:microsoft.com/office/officeart/2008/layout/AlternatingHexagons"/>
    <dgm:cxn modelId="{585D7F51-251A-4FEA-9C9E-72FCBBAD92B4}" type="presParOf" srcId="{66D70370-A838-4BC1-8D21-192C0672B1F9}" destId="{8239E94B-C64C-49F0-B003-13FE2367608A}" srcOrd="0" destOrd="0" presId="urn:microsoft.com/office/officeart/2008/layout/AlternatingHexagons"/>
    <dgm:cxn modelId="{055EEE36-25B0-47B5-BE16-D429DB914399}" type="presParOf" srcId="{66D70370-A838-4BC1-8D21-192C0672B1F9}" destId="{A8EF7EFC-7AFE-44BF-AB72-F492F4A997BA}" srcOrd="1" destOrd="0" presId="urn:microsoft.com/office/officeart/2008/layout/AlternatingHexagons"/>
    <dgm:cxn modelId="{6418A07A-8DF7-43DF-B124-5D2318990391}" type="presParOf" srcId="{66D70370-A838-4BC1-8D21-192C0672B1F9}" destId="{A2C39543-2F4D-4781-BAEC-89635CA02F48}" srcOrd="2" destOrd="0" presId="urn:microsoft.com/office/officeart/2008/layout/AlternatingHexagons"/>
    <dgm:cxn modelId="{09EAB5CB-276C-48D1-AC93-FE18656DCA56}" type="presParOf" srcId="{66D70370-A838-4BC1-8D21-192C0672B1F9}" destId="{9FD75868-1FB3-4AAB-99BA-5BCE55BFC01D}" srcOrd="3" destOrd="0" presId="urn:microsoft.com/office/officeart/2008/layout/AlternatingHexagons"/>
    <dgm:cxn modelId="{B590B8B1-681D-4C12-AFBF-256EBD5C3A79}" type="presParOf" srcId="{66D70370-A838-4BC1-8D21-192C0672B1F9}" destId="{177AC1CD-EC55-40F4-AA1A-622AF8804D86}" srcOrd="4" destOrd="0" presId="urn:microsoft.com/office/officeart/2008/layout/AlternatingHexagons"/>
    <dgm:cxn modelId="{41AED329-A368-41DF-A5ED-10BEAD6D7C33}" type="presParOf" srcId="{88871D1C-BCCB-416E-8DBB-515281121433}" destId="{DA9BC3EE-F5E0-4F23-B5F9-876911F352CB}" srcOrd="7" destOrd="0" presId="urn:microsoft.com/office/officeart/2008/layout/AlternatingHexagons"/>
    <dgm:cxn modelId="{BCB5BDFC-F600-4277-A764-65F9F97943EB}" type="presParOf" srcId="{88871D1C-BCCB-416E-8DBB-515281121433}" destId="{F82F2D9F-04A7-47F1-8D06-8D6A8C8E3C20}" srcOrd="8" destOrd="0" presId="urn:microsoft.com/office/officeart/2008/layout/AlternatingHexagons"/>
    <dgm:cxn modelId="{B36BF43D-DEAA-4B41-98A5-D816FEF80B64}" type="presParOf" srcId="{F82F2D9F-04A7-47F1-8D06-8D6A8C8E3C20}" destId="{90FBFB7C-88F5-473A-B470-D43C22DBE59A}" srcOrd="0" destOrd="0" presId="urn:microsoft.com/office/officeart/2008/layout/AlternatingHexagons"/>
    <dgm:cxn modelId="{C3D6FC2A-3C18-4187-A810-9F635C5C4C0F}" type="presParOf" srcId="{F82F2D9F-04A7-47F1-8D06-8D6A8C8E3C20}" destId="{9B472C52-00F3-42A5-8D05-C0447859019B}" srcOrd="1" destOrd="0" presId="urn:microsoft.com/office/officeart/2008/layout/AlternatingHexagons"/>
    <dgm:cxn modelId="{2A5EBDFB-6EA6-4C09-AE30-150AB579555A}" type="presParOf" srcId="{F82F2D9F-04A7-47F1-8D06-8D6A8C8E3C20}" destId="{20D8F519-789D-43C0-AD2E-9F8CDE4B693B}" srcOrd="2" destOrd="0" presId="urn:microsoft.com/office/officeart/2008/layout/AlternatingHexagons"/>
    <dgm:cxn modelId="{2F5305F9-7EC8-4295-9B74-B1E3671F422B}" type="presParOf" srcId="{F82F2D9F-04A7-47F1-8D06-8D6A8C8E3C20}" destId="{07841237-9405-4554-AB95-2B73555DC1B3}" srcOrd="3" destOrd="0" presId="urn:microsoft.com/office/officeart/2008/layout/AlternatingHexagons"/>
    <dgm:cxn modelId="{9E8C79E5-AA09-472F-BED4-F34F8C3FD5A0}" type="presParOf" srcId="{F82F2D9F-04A7-47F1-8D06-8D6A8C8E3C20}" destId="{163E7EA0-D1AA-48FF-980E-8E1111F5304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4CFC34-BA8B-9C4F-9303-8ABC08FFA207}" type="doc">
      <dgm:prSet loTypeId="urn:microsoft.com/office/officeart/2008/layout/CaptionedPicture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EE34DE-E7FE-1446-9C24-801536596244}">
      <dgm:prSet phldrT="[Текст]"/>
      <dgm:spPr/>
      <dgm:t>
        <a:bodyPr/>
        <a:lstStyle/>
        <a:p>
          <a:r>
            <a:rPr lang="ru-RU" dirty="0" smtClean="0"/>
            <a:t>Риск смерти от</a:t>
          </a:r>
          <a:r>
            <a:rPr lang="ru-RU" baseline="0" dirty="0" smtClean="0"/>
            <a:t> сердечно-сосудистого заболевания</a:t>
          </a:r>
          <a:endParaRPr lang="ru-RU" dirty="0"/>
        </a:p>
      </dgm:t>
    </dgm:pt>
    <dgm:pt modelId="{F99E59E1-0B35-764D-85DC-7BA34FB0AFD7}" type="parTrans" cxnId="{92029CBF-55EA-FE4A-8530-857C3C1AFE1E}">
      <dgm:prSet/>
      <dgm:spPr/>
      <dgm:t>
        <a:bodyPr/>
        <a:lstStyle/>
        <a:p>
          <a:endParaRPr lang="ru-RU"/>
        </a:p>
      </dgm:t>
    </dgm:pt>
    <dgm:pt modelId="{0AD3892A-131C-BC4B-BE08-BF024F03D92C}" type="sibTrans" cxnId="{92029CBF-55EA-FE4A-8530-857C3C1AFE1E}">
      <dgm:prSet/>
      <dgm:spPr/>
      <dgm:t>
        <a:bodyPr/>
        <a:lstStyle/>
        <a:p>
          <a:endParaRPr lang="ru-RU"/>
        </a:p>
      </dgm:t>
    </dgm:pt>
    <dgm:pt modelId="{2FD8EB45-385E-1643-99CF-45A22375797A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2800" dirty="0" smtClean="0"/>
            <a:t>тревога</a:t>
          </a:r>
          <a:endParaRPr lang="ru-RU" sz="2800" dirty="0"/>
        </a:p>
      </dgm:t>
    </dgm:pt>
    <dgm:pt modelId="{6855ACF6-A210-4A4D-BE1C-3F4D72BF9A7F}" type="parTrans" cxnId="{86A06C4C-B815-564E-AC8F-E6B36CE5CBF4}">
      <dgm:prSet/>
      <dgm:spPr/>
      <dgm:t>
        <a:bodyPr/>
        <a:lstStyle/>
        <a:p>
          <a:endParaRPr lang="ru-RU"/>
        </a:p>
      </dgm:t>
    </dgm:pt>
    <dgm:pt modelId="{F0279FA6-94DE-634E-AFAB-77A152DADA28}" type="sibTrans" cxnId="{86A06C4C-B815-564E-AC8F-E6B36CE5CBF4}">
      <dgm:prSet/>
      <dgm:spPr/>
      <dgm:t>
        <a:bodyPr/>
        <a:lstStyle/>
        <a:p>
          <a:endParaRPr lang="ru-RU"/>
        </a:p>
      </dgm:t>
    </dgm:pt>
    <dgm:pt modelId="{860A74CE-9723-6547-BCC4-AD5EC19D209C}">
      <dgm:prSet phldrT="[Текст]"/>
      <dgm:spPr/>
      <dgm:t>
        <a:bodyPr/>
        <a:lstStyle/>
        <a:p>
          <a:r>
            <a:rPr lang="ru-RU" dirty="0" smtClean="0"/>
            <a:t>Риск смерти от</a:t>
          </a:r>
          <a:r>
            <a:rPr lang="ru-RU" baseline="0" dirty="0" smtClean="0"/>
            <a:t> сердечно-сосудистого заболевания</a:t>
          </a:r>
          <a:endParaRPr lang="ru-RU" dirty="0"/>
        </a:p>
      </dgm:t>
    </dgm:pt>
    <dgm:pt modelId="{324562B9-080F-6042-98EE-871C29040D32}" type="parTrans" cxnId="{613CEBA0-C13C-904D-BB5B-C534D2B34BCD}">
      <dgm:prSet/>
      <dgm:spPr/>
      <dgm:t>
        <a:bodyPr/>
        <a:lstStyle/>
        <a:p>
          <a:endParaRPr lang="ru-RU"/>
        </a:p>
      </dgm:t>
    </dgm:pt>
    <dgm:pt modelId="{FB2672DB-871A-B541-87BF-03175A051492}" type="sibTrans" cxnId="{613CEBA0-C13C-904D-BB5B-C534D2B34BCD}">
      <dgm:prSet/>
      <dgm:spPr/>
      <dgm:t>
        <a:bodyPr/>
        <a:lstStyle/>
        <a:p>
          <a:endParaRPr lang="ru-RU"/>
        </a:p>
      </dgm:t>
    </dgm:pt>
    <dgm:pt modelId="{1F5A64B5-A692-0649-B046-D751D4BADD8F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2800" dirty="0" err="1" smtClean="0"/>
            <a:t>тревога+депрессия</a:t>
          </a:r>
          <a:endParaRPr lang="ru-RU" sz="2800" dirty="0"/>
        </a:p>
      </dgm:t>
    </dgm:pt>
    <dgm:pt modelId="{1555D4AE-ABA6-834A-9C97-26CF056C7592}" type="parTrans" cxnId="{8A1FCC65-9113-3E43-9F51-8FBAFD126E0B}">
      <dgm:prSet/>
      <dgm:spPr/>
      <dgm:t>
        <a:bodyPr/>
        <a:lstStyle/>
        <a:p>
          <a:endParaRPr lang="ru-RU"/>
        </a:p>
      </dgm:t>
    </dgm:pt>
    <dgm:pt modelId="{F5AB68D0-2F89-3542-AE09-4CAA144AB877}" type="sibTrans" cxnId="{8A1FCC65-9113-3E43-9F51-8FBAFD126E0B}">
      <dgm:prSet/>
      <dgm:spPr/>
      <dgm:t>
        <a:bodyPr/>
        <a:lstStyle/>
        <a:p>
          <a:endParaRPr lang="ru-RU"/>
        </a:p>
      </dgm:t>
    </dgm:pt>
    <dgm:pt modelId="{C9CD6220-9633-054E-AE47-6C6D743891B2}" type="pres">
      <dgm:prSet presAssocID="{7F4CFC34-BA8B-9C4F-9303-8ABC08FFA207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95210FF9-2D37-3743-BBAC-CC49C411ED37}" type="pres">
      <dgm:prSet presAssocID="{C3EE34DE-E7FE-1446-9C24-801536596244}" presName="composite" presStyleCnt="0">
        <dgm:presLayoutVars>
          <dgm:chMax val="1"/>
          <dgm:chPref val="1"/>
        </dgm:presLayoutVars>
      </dgm:prSet>
      <dgm:spPr/>
    </dgm:pt>
    <dgm:pt modelId="{8A489E5D-D35B-F945-AE14-9FC8879DA0FC}" type="pres">
      <dgm:prSet presAssocID="{C3EE34DE-E7FE-1446-9C24-801536596244}" presName="Accent" presStyleLbl="trAlignAcc1" presStyleIdx="0" presStyleCnt="2">
        <dgm:presLayoutVars>
          <dgm:chMax val="0"/>
          <dgm:chPref val="0"/>
        </dgm:presLayoutVars>
      </dgm:prSet>
      <dgm:spPr/>
    </dgm:pt>
    <dgm:pt modelId="{275336ED-808F-7E43-A260-6B71AFFDD8D6}" type="pres">
      <dgm:prSet presAssocID="{C3EE34DE-E7FE-1446-9C24-801536596244}" presName="Image" presStyleLbl="alignImgPlace1" presStyleIdx="0" presStyleCnt="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ED36A626-4E4C-BF47-A944-29DA35024AFC}" type="pres">
      <dgm:prSet presAssocID="{C3EE34DE-E7FE-1446-9C24-801536596244}" presName="ChildComposite" presStyleCnt="0"/>
      <dgm:spPr/>
    </dgm:pt>
    <dgm:pt modelId="{3BDFA773-ADF3-5A42-BE70-7A879BB697AA}" type="pres">
      <dgm:prSet presAssocID="{C3EE34DE-E7FE-1446-9C24-801536596244}" presName="Child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3EAE21-5FE1-1445-9DC6-BD49E21C0EE5}" type="pres">
      <dgm:prSet presAssocID="{C3EE34DE-E7FE-1446-9C24-801536596244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99B001-EAFF-E14F-8886-67B7DA27677A}" type="pres">
      <dgm:prSet presAssocID="{0AD3892A-131C-BC4B-BE08-BF024F03D92C}" presName="sibTrans" presStyleCnt="0"/>
      <dgm:spPr/>
    </dgm:pt>
    <dgm:pt modelId="{CD5100C2-01AA-1B41-AE63-E916346F70E5}" type="pres">
      <dgm:prSet presAssocID="{860A74CE-9723-6547-BCC4-AD5EC19D209C}" presName="composite" presStyleCnt="0">
        <dgm:presLayoutVars>
          <dgm:chMax val="1"/>
          <dgm:chPref val="1"/>
        </dgm:presLayoutVars>
      </dgm:prSet>
      <dgm:spPr/>
    </dgm:pt>
    <dgm:pt modelId="{C17B6E1E-3EF8-B243-AE98-231E595B0290}" type="pres">
      <dgm:prSet presAssocID="{860A74CE-9723-6547-BCC4-AD5EC19D209C}" presName="Accent" presStyleLbl="trAlignAcc1" presStyleIdx="1" presStyleCnt="2">
        <dgm:presLayoutVars>
          <dgm:chMax val="0"/>
          <dgm:chPref val="0"/>
        </dgm:presLayoutVars>
      </dgm:prSet>
      <dgm:spPr/>
    </dgm:pt>
    <dgm:pt modelId="{679F829A-56B6-D14F-9F96-AA9228E78F6E}" type="pres">
      <dgm:prSet presAssocID="{860A74CE-9723-6547-BCC4-AD5EC19D209C}" presName="Image" presStyleLbl="alignImgPlace1" presStyleIdx="1" presStyleCnt="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7F8A221F-2540-4644-9980-20A613D4AD4E}" type="pres">
      <dgm:prSet presAssocID="{860A74CE-9723-6547-BCC4-AD5EC19D209C}" presName="ChildComposite" presStyleCnt="0"/>
      <dgm:spPr/>
    </dgm:pt>
    <dgm:pt modelId="{4C21A9C7-7D4A-8242-A6FF-3E966F6ADA72}" type="pres">
      <dgm:prSet presAssocID="{860A74CE-9723-6547-BCC4-AD5EC19D209C}" presName="Child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BBA0D-EA26-364A-AAE4-91A790114A7F}" type="pres">
      <dgm:prSet presAssocID="{860A74CE-9723-6547-BCC4-AD5EC19D209C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1FCC65-9113-3E43-9F51-8FBAFD126E0B}" srcId="{860A74CE-9723-6547-BCC4-AD5EC19D209C}" destId="{1F5A64B5-A692-0649-B046-D751D4BADD8F}" srcOrd="0" destOrd="0" parTransId="{1555D4AE-ABA6-834A-9C97-26CF056C7592}" sibTransId="{F5AB68D0-2F89-3542-AE09-4CAA144AB877}"/>
    <dgm:cxn modelId="{25C48B8B-467E-4788-9455-70E674897C55}" type="presOf" srcId="{C3EE34DE-E7FE-1446-9C24-801536596244}" destId="{EB3EAE21-5FE1-1445-9DC6-BD49E21C0EE5}" srcOrd="0" destOrd="0" presId="urn:microsoft.com/office/officeart/2008/layout/CaptionedPictures"/>
    <dgm:cxn modelId="{92029CBF-55EA-FE4A-8530-857C3C1AFE1E}" srcId="{7F4CFC34-BA8B-9C4F-9303-8ABC08FFA207}" destId="{C3EE34DE-E7FE-1446-9C24-801536596244}" srcOrd="0" destOrd="0" parTransId="{F99E59E1-0B35-764D-85DC-7BA34FB0AFD7}" sibTransId="{0AD3892A-131C-BC4B-BE08-BF024F03D92C}"/>
    <dgm:cxn modelId="{B2391786-525F-4FB7-8735-7D74D44C4031}" type="presOf" srcId="{2FD8EB45-385E-1643-99CF-45A22375797A}" destId="{3BDFA773-ADF3-5A42-BE70-7A879BB697AA}" srcOrd="0" destOrd="0" presId="urn:microsoft.com/office/officeart/2008/layout/CaptionedPictures"/>
    <dgm:cxn modelId="{8B9780DA-721F-46BC-8F9D-236BF0B0AD42}" type="presOf" srcId="{860A74CE-9723-6547-BCC4-AD5EC19D209C}" destId="{58DBBA0D-EA26-364A-AAE4-91A790114A7F}" srcOrd="0" destOrd="0" presId="urn:microsoft.com/office/officeart/2008/layout/CaptionedPictures"/>
    <dgm:cxn modelId="{613CEBA0-C13C-904D-BB5B-C534D2B34BCD}" srcId="{7F4CFC34-BA8B-9C4F-9303-8ABC08FFA207}" destId="{860A74CE-9723-6547-BCC4-AD5EC19D209C}" srcOrd="1" destOrd="0" parTransId="{324562B9-080F-6042-98EE-871C29040D32}" sibTransId="{FB2672DB-871A-B541-87BF-03175A051492}"/>
    <dgm:cxn modelId="{D139A2CD-9B10-451F-8CBC-FAEE9F131890}" type="presOf" srcId="{7F4CFC34-BA8B-9C4F-9303-8ABC08FFA207}" destId="{C9CD6220-9633-054E-AE47-6C6D743891B2}" srcOrd="0" destOrd="0" presId="urn:microsoft.com/office/officeart/2008/layout/CaptionedPictures"/>
    <dgm:cxn modelId="{86A06C4C-B815-564E-AC8F-E6B36CE5CBF4}" srcId="{C3EE34DE-E7FE-1446-9C24-801536596244}" destId="{2FD8EB45-385E-1643-99CF-45A22375797A}" srcOrd="0" destOrd="0" parTransId="{6855ACF6-A210-4A4D-BE1C-3F4D72BF9A7F}" sibTransId="{F0279FA6-94DE-634E-AFAB-77A152DADA28}"/>
    <dgm:cxn modelId="{0523C243-7545-4B14-8B1F-AA59FFCBFB0C}" type="presOf" srcId="{1F5A64B5-A692-0649-B046-D751D4BADD8F}" destId="{4C21A9C7-7D4A-8242-A6FF-3E966F6ADA72}" srcOrd="0" destOrd="0" presId="urn:microsoft.com/office/officeart/2008/layout/CaptionedPictures"/>
    <dgm:cxn modelId="{AAEE1AB7-6435-4220-B101-828DC848D28C}" type="presParOf" srcId="{C9CD6220-9633-054E-AE47-6C6D743891B2}" destId="{95210FF9-2D37-3743-BBAC-CC49C411ED37}" srcOrd="0" destOrd="0" presId="urn:microsoft.com/office/officeart/2008/layout/CaptionedPictures"/>
    <dgm:cxn modelId="{38F7DCF0-21B6-493E-8BD9-BA13CD456D0A}" type="presParOf" srcId="{95210FF9-2D37-3743-BBAC-CC49C411ED37}" destId="{8A489E5D-D35B-F945-AE14-9FC8879DA0FC}" srcOrd="0" destOrd="0" presId="urn:microsoft.com/office/officeart/2008/layout/CaptionedPictures"/>
    <dgm:cxn modelId="{4C5875A1-A3FF-4A6F-974A-80246446566A}" type="presParOf" srcId="{95210FF9-2D37-3743-BBAC-CC49C411ED37}" destId="{275336ED-808F-7E43-A260-6B71AFFDD8D6}" srcOrd="1" destOrd="0" presId="urn:microsoft.com/office/officeart/2008/layout/CaptionedPictures"/>
    <dgm:cxn modelId="{CF7D0892-9BF9-4EAC-92B7-A177D7C50F12}" type="presParOf" srcId="{95210FF9-2D37-3743-BBAC-CC49C411ED37}" destId="{ED36A626-4E4C-BF47-A944-29DA35024AFC}" srcOrd="2" destOrd="0" presId="urn:microsoft.com/office/officeart/2008/layout/CaptionedPictures"/>
    <dgm:cxn modelId="{335E2AA4-B2F0-47EA-8580-12F17C15A3D4}" type="presParOf" srcId="{ED36A626-4E4C-BF47-A944-29DA35024AFC}" destId="{3BDFA773-ADF3-5A42-BE70-7A879BB697AA}" srcOrd="0" destOrd="0" presId="urn:microsoft.com/office/officeart/2008/layout/CaptionedPictures"/>
    <dgm:cxn modelId="{13477476-449A-42EA-BDC0-C930F8FA0958}" type="presParOf" srcId="{ED36A626-4E4C-BF47-A944-29DA35024AFC}" destId="{EB3EAE21-5FE1-1445-9DC6-BD49E21C0EE5}" srcOrd="1" destOrd="0" presId="urn:microsoft.com/office/officeart/2008/layout/CaptionedPictures"/>
    <dgm:cxn modelId="{38D5B4A5-B39C-4838-BB9F-2E74303EBBAD}" type="presParOf" srcId="{C9CD6220-9633-054E-AE47-6C6D743891B2}" destId="{1399B001-EAFF-E14F-8886-67B7DA27677A}" srcOrd="1" destOrd="0" presId="urn:microsoft.com/office/officeart/2008/layout/CaptionedPictures"/>
    <dgm:cxn modelId="{F91C3B24-EFAD-46D6-9DC1-BFF91AC55969}" type="presParOf" srcId="{C9CD6220-9633-054E-AE47-6C6D743891B2}" destId="{CD5100C2-01AA-1B41-AE63-E916346F70E5}" srcOrd="2" destOrd="0" presId="urn:microsoft.com/office/officeart/2008/layout/CaptionedPictures"/>
    <dgm:cxn modelId="{F153298F-B484-4F94-B07F-BC5991F5B7FB}" type="presParOf" srcId="{CD5100C2-01AA-1B41-AE63-E916346F70E5}" destId="{C17B6E1E-3EF8-B243-AE98-231E595B0290}" srcOrd="0" destOrd="0" presId="urn:microsoft.com/office/officeart/2008/layout/CaptionedPictures"/>
    <dgm:cxn modelId="{232E9751-F21E-4A55-BC87-67A77D74AF90}" type="presParOf" srcId="{CD5100C2-01AA-1B41-AE63-E916346F70E5}" destId="{679F829A-56B6-D14F-9F96-AA9228E78F6E}" srcOrd="1" destOrd="0" presId="urn:microsoft.com/office/officeart/2008/layout/CaptionedPictures"/>
    <dgm:cxn modelId="{8A9CF5D0-7504-4673-A082-35796C53AA15}" type="presParOf" srcId="{CD5100C2-01AA-1B41-AE63-E916346F70E5}" destId="{7F8A221F-2540-4644-9980-20A613D4AD4E}" srcOrd="2" destOrd="0" presId="urn:microsoft.com/office/officeart/2008/layout/CaptionedPictures"/>
    <dgm:cxn modelId="{18BB6DA4-A3C4-4B8F-AE89-CBFD19A3DB67}" type="presParOf" srcId="{7F8A221F-2540-4644-9980-20A613D4AD4E}" destId="{4C21A9C7-7D4A-8242-A6FF-3E966F6ADA72}" srcOrd="0" destOrd="0" presId="urn:microsoft.com/office/officeart/2008/layout/CaptionedPictures"/>
    <dgm:cxn modelId="{34028DBB-C42D-4D9C-87DF-035D160DCC74}" type="presParOf" srcId="{7F8A221F-2540-4644-9980-20A613D4AD4E}" destId="{58DBBA0D-EA26-364A-AAE4-91A790114A7F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B4CF69-61CC-4840-A976-F1F284924315}" type="doc">
      <dgm:prSet loTypeId="urn:microsoft.com/office/officeart/2005/8/layout/vList5" loCatId="list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06D78019-DFF4-4FCA-A1F5-33AD88F91404}">
      <dgm:prSet phldrT="[Текст]"/>
      <dgm:spPr/>
      <dgm:t>
        <a:bodyPr/>
        <a:lstStyle/>
        <a:p>
          <a:r>
            <a:rPr lang="ru-RU" dirty="0" smtClean="0"/>
            <a:t>ФНО-альфа</a:t>
          </a:r>
          <a:endParaRPr lang="ru-RU" dirty="0"/>
        </a:p>
      </dgm:t>
    </dgm:pt>
    <dgm:pt modelId="{0B60EC55-CE70-48A7-AB30-62B9A64225D5}" type="parTrans" cxnId="{47409A04-57B0-45AC-8EA2-D6545F33600F}">
      <dgm:prSet/>
      <dgm:spPr/>
      <dgm:t>
        <a:bodyPr/>
        <a:lstStyle/>
        <a:p>
          <a:endParaRPr lang="ru-RU"/>
        </a:p>
      </dgm:t>
    </dgm:pt>
    <dgm:pt modelId="{654A334C-8D74-4696-9382-9DA9189A4426}" type="sibTrans" cxnId="{47409A04-57B0-45AC-8EA2-D6545F33600F}">
      <dgm:prSet/>
      <dgm:spPr/>
      <dgm:t>
        <a:bodyPr/>
        <a:lstStyle/>
        <a:p>
          <a:endParaRPr lang="ru-RU"/>
        </a:p>
      </dgm:t>
    </dgm:pt>
    <dgm:pt modelId="{EC226B8D-B13D-402D-9C8E-ACDE1C456E85}">
      <dgm:prSet phldrT="[Текст]"/>
      <dgm:spPr/>
      <dgm:t>
        <a:bodyPr/>
        <a:lstStyle/>
        <a:p>
          <a:r>
            <a:rPr lang="ru-RU" dirty="0" smtClean="0"/>
            <a:t>Индуцирует секрецию цитокинов</a:t>
          </a:r>
          <a:endParaRPr lang="ru-RU" dirty="0"/>
        </a:p>
      </dgm:t>
    </dgm:pt>
    <dgm:pt modelId="{DCFF1396-B690-4C5A-8403-02E102D3BB24}" type="parTrans" cxnId="{242D6B37-36A8-48AF-84EF-731D4C2E519C}">
      <dgm:prSet/>
      <dgm:spPr/>
      <dgm:t>
        <a:bodyPr/>
        <a:lstStyle/>
        <a:p>
          <a:endParaRPr lang="ru-RU"/>
        </a:p>
      </dgm:t>
    </dgm:pt>
    <dgm:pt modelId="{6007C199-BD3E-4D41-ABD4-76EFF9FC85F2}" type="sibTrans" cxnId="{242D6B37-36A8-48AF-84EF-731D4C2E519C}">
      <dgm:prSet/>
      <dgm:spPr/>
      <dgm:t>
        <a:bodyPr/>
        <a:lstStyle/>
        <a:p>
          <a:endParaRPr lang="ru-RU"/>
        </a:p>
      </dgm:t>
    </dgm:pt>
    <dgm:pt modelId="{04D1A035-90F0-4534-9F89-38418414E2BB}">
      <dgm:prSet phldrT="[Текст]"/>
      <dgm:spPr/>
      <dgm:t>
        <a:bodyPr/>
        <a:lstStyle/>
        <a:p>
          <a:r>
            <a:rPr lang="ru-RU" dirty="0" smtClean="0"/>
            <a:t>ИЛ - 1</a:t>
          </a:r>
          <a:r>
            <a:rPr lang="el-GR" dirty="0" smtClean="0"/>
            <a:t>β</a:t>
          </a:r>
          <a:endParaRPr lang="ru-RU" dirty="0"/>
        </a:p>
      </dgm:t>
    </dgm:pt>
    <dgm:pt modelId="{481EFEE2-CA81-4AF9-BDC1-F14CBC942B5D}" type="parTrans" cxnId="{F1492F59-4824-4F67-A085-3DC4583D2F14}">
      <dgm:prSet/>
      <dgm:spPr/>
      <dgm:t>
        <a:bodyPr/>
        <a:lstStyle/>
        <a:p>
          <a:endParaRPr lang="ru-RU"/>
        </a:p>
      </dgm:t>
    </dgm:pt>
    <dgm:pt modelId="{9A4FD38D-6C62-4699-9BC9-EA6DF9863CFD}" type="sibTrans" cxnId="{F1492F59-4824-4F67-A085-3DC4583D2F14}">
      <dgm:prSet/>
      <dgm:spPr/>
      <dgm:t>
        <a:bodyPr/>
        <a:lstStyle/>
        <a:p>
          <a:endParaRPr lang="ru-RU"/>
        </a:p>
      </dgm:t>
    </dgm:pt>
    <dgm:pt modelId="{218B4F3C-B7EE-4C57-911B-7BAF0300EE5E}">
      <dgm:prSet phldrT="[Текст]"/>
      <dgm:spPr/>
      <dgm:t>
        <a:bodyPr/>
        <a:lstStyle/>
        <a:p>
          <a:r>
            <a:rPr lang="ru-RU" dirty="0" smtClean="0"/>
            <a:t>Активация Т-лимфоцитов</a:t>
          </a:r>
          <a:endParaRPr lang="ru-RU" dirty="0"/>
        </a:p>
      </dgm:t>
    </dgm:pt>
    <dgm:pt modelId="{5E1D05A8-A879-4E8D-9AC3-5B7A5353D8BC}" type="parTrans" cxnId="{0D386902-0985-4F4D-956A-819ED81E8FBE}">
      <dgm:prSet/>
      <dgm:spPr/>
      <dgm:t>
        <a:bodyPr/>
        <a:lstStyle/>
        <a:p>
          <a:endParaRPr lang="ru-RU"/>
        </a:p>
      </dgm:t>
    </dgm:pt>
    <dgm:pt modelId="{8D85A44F-5E49-4FDE-8826-A12ADB3474AD}" type="sibTrans" cxnId="{0D386902-0985-4F4D-956A-819ED81E8FBE}">
      <dgm:prSet/>
      <dgm:spPr/>
      <dgm:t>
        <a:bodyPr/>
        <a:lstStyle/>
        <a:p>
          <a:endParaRPr lang="ru-RU"/>
        </a:p>
      </dgm:t>
    </dgm:pt>
    <dgm:pt modelId="{57B572AE-130A-4119-8643-1D6155EA6B23}">
      <dgm:prSet phldrT="[Текст]"/>
      <dgm:spPr/>
      <dgm:t>
        <a:bodyPr/>
        <a:lstStyle/>
        <a:p>
          <a:r>
            <a:rPr lang="ru-RU" dirty="0" smtClean="0"/>
            <a:t>ИЛ-6</a:t>
          </a:r>
          <a:endParaRPr lang="ru-RU" dirty="0"/>
        </a:p>
      </dgm:t>
    </dgm:pt>
    <dgm:pt modelId="{670C0EF0-CB30-4967-BE11-AC20D5507C5F}" type="parTrans" cxnId="{E99F553E-9CA6-4EF9-9220-DFBE751002EE}">
      <dgm:prSet/>
      <dgm:spPr/>
      <dgm:t>
        <a:bodyPr/>
        <a:lstStyle/>
        <a:p>
          <a:endParaRPr lang="ru-RU"/>
        </a:p>
      </dgm:t>
    </dgm:pt>
    <dgm:pt modelId="{D7CDB057-50A7-4966-93D4-0597D8B278A3}" type="sibTrans" cxnId="{E99F553E-9CA6-4EF9-9220-DFBE751002EE}">
      <dgm:prSet/>
      <dgm:spPr/>
      <dgm:t>
        <a:bodyPr/>
        <a:lstStyle/>
        <a:p>
          <a:endParaRPr lang="ru-RU"/>
        </a:p>
      </dgm:t>
    </dgm:pt>
    <dgm:pt modelId="{5ACAFDBB-1C5F-48E1-A4B0-DD0B45839C82}">
      <dgm:prSet phldrT="[Текст]"/>
      <dgm:spPr/>
      <dgm:t>
        <a:bodyPr/>
        <a:lstStyle/>
        <a:p>
          <a:r>
            <a:rPr lang="ru-RU" dirty="0" smtClean="0"/>
            <a:t>Стимулирует дифференцировку Т-и В- лимфоцитов</a:t>
          </a:r>
          <a:endParaRPr lang="ru-RU" dirty="0"/>
        </a:p>
      </dgm:t>
    </dgm:pt>
    <dgm:pt modelId="{10945501-08E1-4E00-A4B7-6A5A2185CA3D}" type="parTrans" cxnId="{B65D4861-29A7-4CED-9D4C-E64B81C44883}">
      <dgm:prSet/>
      <dgm:spPr/>
      <dgm:t>
        <a:bodyPr/>
        <a:lstStyle/>
        <a:p>
          <a:endParaRPr lang="ru-RU"/>
        </a:p>
      </dgm:t>
    </dgm:pt>
    <dgm:pt modelId="{E005EC43-E799-4D58-8711-2FF083B0B4E9}" type="sibTrans" cxnId="{B65D4861-29A7-4CED-9D4C-E64B81C44883}">
      <dgm:prSet/>
      <dgm:spPr/>
      <dgm:t>
        <a:bodyPr/>
        <a:lstStyle/>
        <a:p>
          <a:endParaRPr lang="ru-RU"/>
        </a:p>
      </dgm:t>
    </dgm:pt>
    <dgm:pt modelId="{C2F97C33-676F-45DE-8099-6FF0FF68CDBE}">
      <dgm:prSet phldrT="[Текст]"/>
      <dgm:spPr/>
      <dgm:t>
        <a:bodyPr/>
        <a:lstStyle/>
        <a:p>
          <a:r>
            <a:rPr lang="ru-RU" dirty="0" smtClean="0"/>
            <a:t>Активирует макрофаги</a:t>
          </a:r>
          <a:endParaRPr lang="ru-RU" dirty="0"/>
        </a:p>
      </dgm:t>
    </dgm:pt>
    <dgm:pt modelId="{9E34369B-A900-4CF6-9A35-A98260E12D76}" type="parTrans" cxnId="{206AC849-DADD-40B0-80A7-30E9571D2A81}">
      <dgm:prSet/>
      <dgm:spPr/>
      <dgm:t>
        <a:bodyPr/>
        <a:lstStyle/>
        <a:p>
          <a:endParaRPr lang="ru-RU"/>
        </a:p>
      </dgm:t>
    </dgm:pt>
    <dgm:pt modelId="{16A72768-C1C2-45B1-A36A-6380CED612CC}" type="sibTrans" cxnId="{206AC849-DADD-40B0-80A7-30E9571D2A81}">
      <dgm:prSet/>
      <dgm:spPr/>
      <dgm:t>
        <a:bodyPr/>
        <a:lstStyle/>
        <a:p>
          <a:endParaRPr lang="ru-RU"/>
        </a:p>
      </dgm:t>
    </dgm:pt>
    <dgm:pt modelId="{205D00A2-4A45-4732-8175-36F0A3C9EBB9}">
      <dgm:prSet phldrT="[Текст]"/>
      <dgm:spPr/>
      <dgm:t>
        <a:bodyPr/>
        <a:lstStyle/>
        <a:p>
          <a:r>
            <a:rPr lang="ru-RU" dirty="0" smtClean="0"/>
            <a:t>Оказывает прямое противовирусное действие</a:t>
          </a:r>
          <a:endParaRPr lang="ru-RU" dirty="0"/>
        </a:p>
      </dgm:t>
    </dgm:pt>
    <dgm:pt modelId="{44C7F10B-2766-4CDF-B790-A855BB08E12C}" type="parTrans" cxnId="{3A630C6F-A3EE-46DE-97AE-666B1A112B56}">
      <dgm:prSet/>
      <dgm:spPr/>
      <dgm:t>
        <a:bodyPr/>
        <a:lstStyle/>
        <a:p>
          <a:endParaRPr lang="ru-RU"/>
        </a:p>
      </dgm:t>
    </dgm:pt>
    <dgm:pt modelId="{57184939-F898-4F96-906E-B056F2D84D4A}" type="sibTrans" cxnId="{3A630C6F-A3EE-46DE-97AE-666B1A112B56}">
      <dgm:prSet/>
      <dgm:spPr/>
      <dgm:t>
        <a:bodyPr/>
        <a:lstStyle/>
        <a:p>
          <a:endParaRPr lang="ru-RU"/>
        </a:p>
      </dgm:t>
    </dgm:pt>
    <dgm:pt modelId="{8D3A2A4F-CCF2-4C46-A32E-B5D9A267E2F5}">
      <dgm:prSet phldrT="[Текст]"/>
      <dgm:spPr/>
      <dgm:t>
        <a:bodyPr/>
        <a:lstStyle/>
        <a:p>
          <a:r>
            <a:rPr lang="ru-RU" dirty="0" smtClean="0"/>
            <a:t>Стимуляция пролиферации и созревания В-лимфоцитов</a:t>
          </a:r>
          <a:endParaRPr lang="ru-RU" dirty="0"/>
        </a:p>
      </dgm:t>
    </dgm:pt>
    <dgm:pt modelId="{DE68D777-F28E-495E-8EB1-2960A0DB79A0}" type="parTrans" cxnId="{00F1B74C-BEF3-40C6-BFF6-9C14E2951EE8}">
      <dgm:prSet/>
      <dgm:spPr/>
      <dgm:t>
        <a:bodyPr/>
        <a:lstStyle/>
        <a:p>
          <a:endParaRPr lang="ru-RU"/>
        </a:p>
      </dgm:t>
    </dgm:pt>
    <dgm:pt modelId="{30D05EA5-29D2-465A-B462-5AEA17A061AB}" type="sibTrans" cxnId="{00F1B74C-BEF3-40C6-BFF6-9C14E2951EE8}">
      <dgm:prSet/>
      <dgm:spPr/>
      <dgm:t>
        <a:bodyPr/>
        <a:lstStyle/>
        <a:p>
          <a:endParaRPr lang="ru-RU"/>
        </a:p>
      </dgm:t>
    </dgm:pt>
    <dgm:pt modelId="{564E6046-FC76-4404-9842-535C32218DA9}">
      <dgm:prSet phldrT="[Текст]"/>
      <dgm:spPr/>
      <dgm:t>
        <a:bodyPr/>
        <a:lstStyle/>
        <a:p>
          <a:r>
            <a:rPr lang="ru-RU" dirty="0" smtClean="0"/>
            <a:t>Стимуляция цитотоксической активности НК-клеток</a:t>
          </a:r>
          <a:endParaRPr lang="ru-RU" dirty="0"/>
        </a:p>
      </dgm:t>
    </dgm:pt>
    <dgm:pt modelId="{4AED556A-9811-4A6E-A108-8F6EADC9BB71}" type="parTrans" cxnId="{1DEBA3D5-61C3-4658-9B5A-186A1C310C15}">
      <dgm:prSet/>
      <dgm:spPr/>
      <dgm:t>
        <a:bodyPr/>
        <a:lstStyle/>
        <a:p>
          <a:endParaRPr lang="ru-RU"/>
        </a:p>
      </dgm:t>
    </dgm:pt>
    <dgm:pt modelId="{2F9CC50B-2DEF-4975-8585-463667014957}" type="sibTrans" cxnId="{1DEBA3D5-61C3-4658-9B5A-186A1C310C15}">
      <dgm:prSet/>
      <dgm:spPr/>
      <dgm:t>
        <a:bodyPr/>
        <a:lstStyle/>
        <a:p>
          <a:endParaRPr lang="ru-RU"/>
        </a:p>
      </dgm:t>
    </dgm:pt>
    <dgm:pt modelId="{060E5E37-E031-4BAF-9329-0A8E818B0D61}">
      <dgm:prSet phldrT="[Текст]"/>
      <dgm:spPr/>
      <dgm:t>
        <a:bodyPr/>
        <a:lstStyle/>
        <a:p>
          <a:r>
            <a:rPr lang="ru-RU" dirty="0" smtClean="0"/>
            <a:t>Стимуляция синтеза ИЛ</a:t>
          </a:r>
          <a:endParaRPr lang="ru-RU" dirty="0"/>
        </a:p>
      </dgm:t>
    </dgm:pt>
    <dgm:pt modelId="{3DA32235-9B39-4DD6-BCE6-E6E0033B02C9}" type="parTrans" cxnId="{6651A6EA-50CE-430D-91A4-8811EE154138}">
      <dgm:prSet/>
      <dgm:spPr/>
      <dgm:t>
        <a:bodyPr/>
        <a:lstStyle/>
        <a:p>
          <a:endParaRPr lang="ru-RU"/>
        </a:p>
      </dgm:t>
    </dgm:pt>
    <dgm:pt modelId="{62D32274-BDCE-4C41-998C-6DB1CCC1BB06}" type="sibTrans" cxnId="{6651A6EA-50CE-430D-91A4-8811EE154138}">
      <dgm:prSet/>
      <dgm:spPr/>
      <dgm:t>
        <a:bodyPr/>
        <a:lstStyle/>
        <a:p>
          <a:endParaRPr lang="ru-RU"/>
        </a:p>
      </dgm:t>
    </dgm:pt>
    <dgm:pt modelId="{D6098D28-AB0D-453D-BAC0-C09C50C7287C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Вызывает лихорадку</a:t>
          </a:r>
          <a:endParaRPr lang="ru-RU" dirty="0">
            <a:solidFill>
              <a:srgbClr val="FF0000"/>
            </a:solidFill>
          </a:endParaRPr>
        </a:p>
      </dgm:t>
    </dgm:pt>
    <dgm:pt modelId="{78448644-CB45-4C03-8049-7FC5AF09D589}" type="parTrans" cxnId="{3EE408BE-D6D0-460B-92B6-71F578B35408}">
      <dgm:prSet/>
      <dgm:spPr/>
      <dgm:t>
        <a:bodyPr/>
        <a:lstStyle/>
        <a:p>
          <a:endParaRPr lang="ru-RU"/>
        </a:p>
      </dgm:t>
    </dgm:pt>
    <dgm:pt modelId="{556193B9-B55D-4E58-8FCA-5975291E72DD}" type="sibTrans" cxnId="{3EE408BE-D6D0-460B-92B6-71F578B35408}">
      <dgm:prSet/>
      <dgm:spPr/>
      <dgm:t>
        <a:bodyPr/>
        <a:lstStyle/>
        <a:p>
          <a:endParaRPr lang="ru-RU"/>
        </a:p>
      </dgm:t>
    </dgm:pt>
    <dgm:pt modelId="{07D17851-476D-429C-B878-8CDE25C706BF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Вызывает лихорадку</a:t>
          </a:r>
          <a:endParaRPr lang="ru-RU" dirty="0">
            <a:solidFill>
              <a:srgbClr val="FF0000"/>
            </a:solidFill>
          </a:endParaRPr>
        </a:p>
      </dgm:t>
    </dgm:pt>
    <dgm:pt modelId="{939495C5-3C7A-44A3-A81D-46E3743BBD81}" type="parTrans" cxnId="{81E9CF35-FB93-4170-9332-B7A509A21D77}">
      <dgm:prSet/>
      <dgm:spPr/>
      <dgm:t>
        <a:bodyPr/>
        <a:lstStyle/>
        <a:p>
          <a:endParaRPr lang="ru-RU"/>
        </a:p>
      </dgm:t>
    </dgm:pt>
    <dgm:pt modelId="{E03955EB-065E-44FD-90E3-F8455C6A1935}" type="sibTrans" cxnId="{81E9CF35-FB93-4170-9332-B7A509A21D77}">
      <dgm:prSet/>
      <dgm:spPr/>
      <dgm:t>
        <a:bodyPr/>
        <a:lstStyle/>
        <a:p>
          <a:endParaRPr lang="ru-RU"/>
        </a:p>
      </dgm:t>
    </dgm:pt>
    <dgm:pt modelId="{606B4A3B-6BB3-4E90-915E-AD125A1D0391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Вызывает лихорадку</a:t>
          </a:r>
          <a:endParaRPr lang="ru-RU" dirty="0"/>
        </a:p>
      </dgm:t>
    </dgm:pt>
    <dgm:pt modelId="{037D87C8-3398-4B75-B32B-66D84A2C95D7}" type="parTrans" cxnId="{37E8D4CB-83FC-4FCC-AD65-4FE5326159D2}">
      <dgm:prSet/>
      <dgm:spPr/>
      <dgm:t>
        <a:bodyPr/>
        <a:lstStyle/>
        <a:p>
          <a:endParaRPr lang="ru-RU"/>
        </a:p>
      </dgm:t>
    </dgm:pt>
    <dgm:pt modelId="{F41E0B9D-BBD9-4210-8F27-42C53F7CEC8B}" type="sibTrans" cxnId="{37E8D4CB-83FC-4FCC-AD65-4FE5326159D2}">
      <dgm:prSet/>
      <dgm:spPr/>
      <dgm:t>
        <a:bodyPr/>
        <a:lstStyle/>
        <a:p>
          <a:endParaRPr lang="ru-RU"/>
        </a:p>
      </dgm:t>
    </dgm:pt>
    <dgm:pt modelId="{E046806A-44C5-4933-BFC1-AE29F86770A6}" type="pres">
      <dgm:prSet presAssocID="{47B4CF69-61CC-4840-A976-F1F28492431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1E599E-9C32-438B-AB5A-2BC674667428}" type="pres">
      <dgm:prSet presAssocID="{06D78019-DFF4-4FCA-A1F5-33AD88F91404}" presName="linNode" presStyleCnt="0"/>
      <dgm:spPr/>
    </dgm:pt>
    <dgm:pt modelId="{DDE780CF-0821-42E0-881A-DE4BBCFE0D80}" type="pres">
      <dgm:prSet presAssocID="{06D78019-DFF4-4FCA-A1F5-33AD88F91404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7B7248-0D52-42F6-BDAA-BB5C410E5941}" type="pres">
      <dgm:prSet presAssocID="{06D78019-DFF4-4FCA-A1F5-33AD88F91404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ABE008-A732-4976-BB02-F4D0DF9F7FC4}" type="pres">
      <dgm:prSet presAssocID="{654A334C-8D74-4696-9382-9DA9189A4426}" presName="sp" presStyleCnt="0"/>
      <dgm:spPr/>
    </dgm:pt>
    <dgm:pt modelId="{81CCA2FE-B9CF-43DB-A571-49A6E164CBAF}" type="pres">
      <dgm:prSet presAssocID="{04D1A035-90F0-4534-9F89-38418414E2BB}" presName="linNode" presStyleCnt="0"/>
      <dgm:spPr/>
    </dgm:pt>
    <dgm:pt modelId="{BAF7E8A6-20D8-48BA-BCEF-0483C58607D3}" type="pres">
      <dgm:prSet presAssocID="{04D1A035-90F0-4534-9F89-38418414E2BB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F436E8-D188-42D6-84D0-FD2093961D6A}" type="pres">
      <dgm:prSet presAssocID="{04D1A035-90F0-4534-9F89-38418414E2BB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47487D-20D7-4113-B96F-0F1DBCAB63A6}" type="pres">
      <dgm:prSet presAssocID="{9A4FD38D-6C62-4699-9BC9-EA6DF9863CFD}" presName="sp" presStyleCnt="0"/>
      <dgm:spPr/>
    </dgm:pt>
    <dgm:pt modelId="{2797F280-49C9-49F9-AB03-145294BFF648}" type="pres">
      <dgm:prSet presAssocID="{57B572AE-130A-4119-8643-1D6155EA6B23}" presName="linNode" presStyleCnt="0"/>
      <dgm:spPr/>
    </dgm:pt>
    <dgm:pt modelId="{9E6D6F6E-95F9-4B1F-A1AE-F8DA36C5C36B}" type="pres">
      <dgm:prSet presAssocID="{57B572AE-130A-4119-8643-1D6155EA6B23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979428-4AC7-4D14-B3FA-F7C5CF9478DB}" type="pres">
      <dgm:prSet presAssocID="{57B572AE-130A-4119-8643-1D6155EA6B23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302DAD-EF1F-4196-BAE6-FE56FE1FBA66}" type="presOf" srcId="{564E6046-FC76-4404-9842-535C32218DA9}" destId="{A9F436E8-D188-42D6-84D0-FD2093961D6A}" srcOrd="0" destOrd="2" presId="urn:microsoft.com/office/officeart/2005/8/layout/vList5"/>
    <dgm:cxn modelId="{6651A6EA-50CE-430D-91A4-8811EE154138}" srcId="{04D1A035-90F0-4534-9F89-38418414E2BB}" destId="{060E5E37-E031-4BAF-9329-0A8E818B0D61}" srcOrd="3" destOrd="0" parTransId="{3DA32235-9B39-4DD6-BCE6-E6E0033B02C9}" sibTransId="{62D32274-BDCE-4C41-998C-6DB1CCC1BB06}"/>
    <dgm:cxn modelId="{9F15458D-F553-4455-8DFC-A7EBC2713AB0}" type="presOf" srcId="{5ACAFDBB-1C5F-48E1-A4B0-DD0B45839C82}" destId="{63979428-4AC7-4D14-B3FA-F7C5CF9478DB}" srcOrd="0" destOrd="0" presId="urn:microsoft.com/office/officeart/2005/8/layout/vList5"/>
    <dgm:cxn modelId="{55EE7158-88E9-454A-8EAC-0BAA9A7982C5}" type="presOf" srcId="{606B4A3B-6BB3-4E90-915E-AD125A1D0391}" destId="{E47B7248-0D52-42F6-BDAA-BB5C410E5941}" srcOrd="0" destOrd="3" presId="urn:microsoft.com/office/officeart/2005/8/layout/vList5"/>
    <dgm:cxn modelId="{47409A04-57B0-45AC-8EA2-D6545F33600F}" srcId="{47B4CF69-61CC-4840-A976-F1F284924315}" destId="{06D78019-DFF4-4FCA-A1F5-33AD88F91404}" srcOrd="0" destOrd="0" parTransId="{0B60EC55-CE70-48A7-AB30-62B9A64225D5}" sibTransId="{654A334C-8D74-4696-9382-9DA9189A4426}"/>
    <dgm:cxn modelId="{206AC849-DADD-40B0-80A7-30E9571D2A81}" srcId="{06D78019-DFF4-4FCA-A1F5-33AD88F91404}" destId="{C2F97C33-676F-45DE-8099-6FF0FF68CDBE}" srcOrd="1" destOrd="0" parTransId="{9E34369B-A900-4CF6-9A35-A98260E12D76}" sibTransId="{16A72768-C1C2-45B1-A36A-6380CED612CC}"/>
    <dgm:cxn modelId="{B02FC55D-43B3-4008-97E0-A6F3B984E106}" type="presOf" srcId="{C2F97C33-676F-45DE-8099-6FF0FF68CDBE}" destId="{E47B7248-0D52-42F6-BDAA-BB5C410E5941}" srcOrd="0" destOrd="1" presId="urn:microsoft.com/office/officeart/2005/8/layout/vList5"/>
    <dgm:cxn modelId="{F1492F59-4824-4F67-A085-3DC4583D2F14}" srcId="{47B4CF69-61CC-4840-A976-F1F284924315}" destId="{04D1A035-90F0-4534-9F89-38418414E2BB}" srcOrd="1" destOrd="0" parTransId="{481EFEE2-CA81-4AF9-BDC1-F14CBC942B5D}" sibTransId="{9A4FD38D-6C62-4699-9BC9-EA6DF9863CFD}"/>
    <dgm:cxn modelId="{B65D4861-29A7-4CED-9D4C-E64B81C44883}" srcId="{57B572AE-130A-4119-8643-1D6155EA6B23}" destId="{5ACAFDBB-1C5F-48E1-A4B0-DD0B45839C82}" srcOrd="0" destOrd="0" parTransId="{10945501-08E1-4E00-A4B7-6A5A2185CA3D}" sibTransId="{E005EC43-E799-4D58-8711-2FF083B0B4E9}"/>
    <dgm:cxn modelId="{E2122F18-734C-43E8-AAEE-759B76074819}" type="presOf" srcId="{205D00A2-4A45-4732-8175-36F0A3C9EBB9}" destId="{E47B7248-0D52-42F6-BDAA-BB5C410E5941}" srcOrd="0" destOrd="2" presId="urn:microsoft.com/office/officeart/2005/8/layout/vList5"/>
    <dgm:cxn modelId="{0D65F9A7-ED10-4C16-A7BF-4BB327C09256}" type="presOf" srcId="{07D17851-476D-429C-B878-8CDE25C706BF}" destId="{63979428-4AC7-4D14-B3FA-F7C5CF9478DB}" srcOrd="0" destOrd="1" presId="urn:microsoft.com/office/officeart/2005/8/layout/vList5"/>
    <dgm:cxn modelId="{242D6B37-36A8-48AF-84EF-731D4C2E519C}" srcId="{06D78019-DFF4-4FCA-A1F5-33AD88F91404}" destId="{EC226B8D-B13D-402D-9C8E-ACDE1C456E85}" srcOrd="0" destOrd="0" parTransId="{DCFF1396-B690-4C5A-8403-02E102D3BB24}" sibTransId="{6007C199-BD3E-4D41-ABD4-76EFF9FC85F2}"/>
    <dgm:cxn modelId="{1D5C8F39-0F8A-4B57-82B3-5700FE38DDE8}" type="presOf" srcId="{218B4F3C-B7EE-4C57-911B-7BAF0300EE5E}" destId="{A9F436E8-D188-42D6-84D0-FD2093961D6A}" srcOrd="0" destOrd="0" presId="urn:microsoft.com/office/officeart/2005/8/layout/vList5"/>
    <dgm:cxn modelId="{B860AD39-4141-494D-A422-C1BEDEFBBDE0}" type="presOf" srcId="{04D1A035-90F0-4534-9F89-38418414E2BB}" destId="{BAF7E8A6-20D8-48BA-BCEF-0483C58607D3}" srcOrd="0" destOrd="0" presId="urn:microsoft.com/office/officeart/2005/8/layout/vList5"/>
    <dgm:cxn modelId="{3A630C6F-A3EE-46DE-97AE-666B1A112B56}" srcId="{06D78019-DFF4-4FCA-A1F5-33AD88F91404}" destId="{205D00A2-4A45-4732-8175-36F0A3C9EBB9}" srcOrd="2" destOrd="0" parTransId="{44C7F10B-2766-4CDF-B790-A855BB08E12C}" sibTransId="{57184939-F898-4F96-906E-B056F2D84D4A}"/>
    <dgm:cxn modelId="{81E9CF35-FB93-4170-9332-B7A509A21D77}" srcId="{57B572AE-130A-4119-8643-1D6155EA6B23}" destId="{07D17851-476D-429C-B878-8CDE25C706BF}" srcOrd="1" destOrd="0" parTransId="{939495C5-3C7A-44A3-A81D-46E3743BBD81}" sibTransId="{E03955EB-065E-44FD-90E3-F8455C6A1935}"/>
    <dgm:cxn modelId="{1DEBA3D5-61C3-4658-9B5A-186A1C310C15}" srcId="{04D1A035-90F0-4534-9F89-38418414E2BB}" destId="{564E6046-FC76-4404-9842-535C32218DA9}" srcOrd="2" destOrd="0" parTransId="{4AED556A-9811-4A6E-A108-8F6EADC9BB71}" sibTransId="{2F9CC50B-2DEF-4975-8585-463667014957}"/>
    <dgm:cxn modelId="{558F3F66-BDE1-4FE1-88C2-6B7DCE4547B4}" type="presOf" srcId="{EC226B8D-B13D-402D-9C8E-ACDE1C456E85}" destId="{E47B7248-0D52-42F6-BDAA-BB5C410E5941}" srcOrd="0" destOrd="0" presId="urn:microsoft.com/office/officeart/2005/8/layout/vList5"/>
    <dgm:cxn modelId="{B6A72888-ADCF-4AD3-89E3-A95CEA3EC5F3}" type="presOf" srcId="{06D78019-DFF4-4FCA-A1F5-33AD88F91404}" destId="{DDE780CF-0821-42E0-881A-DE4BBCFE0D80}" srcOrd="0" destOrd="0" presId="urn:microsoft.com/office/officeart/2005/8/layout/vList5"/>
    <dgm:cxn modelId="{00F1B74C-BEF3-40C6-BFF6-9C14E2951EE8}" srcId="{04D1A035-90F0-4534-9F89-38418414E2BB}" destId="{8D3A2A4F-CCF2-4C46-A32E-B5D9A267E2F5}" srcOrd="1" destOrd="0" parTransId="{DE68D777-F28E-495E-8EB1-2960A0DB79A0}" sibTransId="{30D05EA5-29D2-465A-B462-5AEA17A061AB}"/>
    <dgm:cxn modelId="{A167F3A2-563E-48F3-B807-54C4E3F3402B}" type="presOf" srcId="{57B572AE-130A-4119-8643-1D6155EA6B23}" destId="{9E6D6F6E-95F9-4B1F-A1AE-F8DA36C5C36B}" srcOrd="0" destOrd="0" presId="urn:microsoft.com/office/officeart/2005/8/layout/vList5"/>
    <dgm:cxn modelId="{8B52F0D9-682F-42DF-9473-EC0DEDC69CBC}" type="presOf" srcId="{8D3A2A4F-CCF2-4C46-A32E-B5D9A267E2F5}" destId="{A9F436E8-D188-42D6-84D0-FD2093961D6A}" srcOrd="0" destOrd="1" presId="urn:microsoft.com/office/officeart/2005/8/layout/vList5"/>
    <dgm:cxn modelId="{204C44B2-A352-4CAA-9DD9-513E82D197B6}" type="presOf" srcId="{47B4CF69-61CC-4840-A976-F1F284924315}" destId="{E046806A-44C5-4933-BFC1-AE29F86770A6}" srcOrd="0" destOrd="0" presId="urn:microsoft.com/office/officeart/2005/8/layout/vList5"/>
    <dgm:cxn modelId="{5543AC61-CE3E-40D6-BFF9-06E442270384}" type="presOf" srcId="{D6098D28-AB0D-453D-BAC0-C09C50C7287C}" destId="{A9F436E8-D188-42D6-84D0-FD2093961D6A}" srcOrd="0" destOrd="4" presId="urn:microsoft.com/office/officeart/2005/8/layout/vList5"/>
    <dgm:cxn modelId="{3EE408BE-D6D0-460B-92B6-71F578B35408}" srcId="{04D1A035-90F0-4534-9F89-38418414E2BB}" destId="{D6098D28-AB0D-453D-BAC0-C09C50C7287C}" srcOrd="4" destOrd="0" parTransId="{78448644-CB45-4C03-8049-7FC5AF09D589}" sibTransId="{556193B9-B55D-4E58-8FCA-5975291E72DD}"/>
    <dgm:cxn modelId="{37E8D4CB-83FC-4FCC-AD65-4FE5326159D2}" srcId="{06D78019-DFF4-4FCA-A1F5-33AD88F91404}" destId="{606B4A3B-6BB3-4E90-915E-AD125A1D0391}" srcOrd="3" destOrd="0" parTransId="{037D87C8-3398-4B75-B32B-66D84A2C95D7}" sibTransId="{F41E0B9D-BBD9-4210-8F27-42C53F7CEC8B}"/>
    <dgm:cxn modelId="{E99F553E-9CA6-4EF9-9220-DFBE751002EE}" srcId="{47B4CF69-61CC-4840-A976-F1F284924315}" destId="{57B572AE-130A-4119-8643-1D6155EA6B23}" srcOrd="2" destOrd="0" parTransId="{670C0EF0-CB30-4967-BE11-AC20D5507C5F}" sibTransId="{D7CDB057-50A7-4966-93D4-0597D8B278A3}"/>
    <dgm:cxn modelId="{D85574FC-2BA6-435E-BFAB-1DA7027E30D3}" type="presOf" srcId="{060E5E37-E031-4BAF-9329-0A8E818B0D61}" destId="{A9F436E8-D188-42D6-84D0-FD2093961D6A}" srcOrd="0" destOrd="3" presId="urn:microsoft.com/office/officeart/2005/8/layout/vList5"/>
    <dgm:cxn modelId="{0D386902-0985-4F4D-956A-819ED81E8FBE}" srcId="{04D1A035-90F0-4534-9F89-38418414E2BB}" destId="{218B4F3C-B7EE-4C57-911B-7BAF0300EE5E}" srcOrd="0" destOrd="0" parTransId="{5E1D05A8-A879-4E8D-9AC3-5B7A5353D8BC}" sibTransId="{8D85A44F-5E49-4FDE-8826-A12ADB3474AD}"/>
    <dgm:cxn modelId="{DFB9D375-F8D3-44C0-8A19-76AFCE60BA85}" type="presParOf" srcId="{E046806A-44C5-4933-BFC1-AE29F86770A6}" destId="{031E599E-9C32-438B-AB5A-2BC674667428}" srcOrd="0" destOrd="0" presId="urn:microsoft.com/office/officeart/2005/8/layout/vList5"/>
    <dgm:cxn modelId="{A9E03137-6D5B-4C90-A9A7-4A1FB83C1262}" type="presParOf" srcId="{031E599E-9C32-438B-AB5A-2BC674667428}" destId="{DDE780CF-0821-42E0-881A-DE4BBCFE0D80}" srcOrd="0" destOrd="0" presId="urn:microsoft.com/office/officeart/2005/8/layout/vList5"/>
    <dgm:cxn modelId="{558CFC81-C28A-44A9-A4AA-C5524201F20D}" type="presParOf" srcId="{031E599E-9C32-438B-AB5A-2BC674667428}" destId="{E47B7248-0D52-42F6-BDAA-BB5C410E5941}" srcOrd="1" destOrd="0" presId="urn:microsoft.com/office/officeart/2005/8/layout/vList5"/>
    <dgm:cxn modelId="{E8231D91-BC18-46E1-91B7-A805FFCBCD47}" type="presParOf" srcId="{E046806A-44C5-4933-BFC1-AE29F86770A6}" destId="{D3ABE008-A732-4976-BB02-F4D0DF9F7FC4}" srcOrd="1" destOrd="0" presId="urn:microsoft.com/office/officeart/2005/8/layout/vList5"/>
    <dgm:cxn modelId="{C02B0A4B-1AB4-445D-9DEF-CB2D8D1E0484}" type="presParOf" srcId="{E046806A-44C5-4933-BFC1-AE29F86770A6}" destId="{81CCA2FE-B9CF-43DB-A571-49A6E164CBAF}" srcOrd="2" destOrd="0" presId="urn:microsoft.com/office/officeart/2005/8/layout/vList5"/>
    <dgm:cxn modelId="{070B8CF4-04C0-48AE-B6F8-4233E7653AAB}" type="presParOf" srcId="{81CCA2FE-B9CF-43DB-A571-49A6E164CBAF}" destId="{BAF7E8A6-20D8-48BA-BCEF-0483C58607D3}" srcOrd="0" destOrd="0" presId="urn:microsoft.com/office/officeart/2005/8/layout/vList5"/>
    <dgm:cxn modelId="{BA531B35-07EA-4DD0-B397-CAFE0AE82432}" type="presParOf" srcId="{81CCA2FE-B9CF-43DB-A571-49A6E164CBAF}" destId="{A9F436E8-D188-42D6-84D0-FD2093961D6A}" srcOrd="1" destOrd="0" presId="urn:microsoft.com/office/officeart/2005/8/layout/vList5"/>
    <dgm:cxn modelId="{4F8ADDB9-C523-4197-8192-C19439C4AB5B}" type="presParOf" srcId="{E046806A-44C5-4933-BFC1-AE29F86770A6}" destId="{B747487D-20D7-4113-B96F-0F1DBCAB63A6}" srcOrd="3" destOrd="0" presId="urn:microsoft.com/office/officeart/2005/8/layout/vList5"/>
    <dgm:cxn modelId="{8E18BC03-125E-46D4-B491-9CB9FC301A0C}" type="presParOf" srcId="{E046806A-44C5-4933-BFC1-AE29F86770A6}" destId="{2797F280-49C9-49F9-AB03-145294BFF648}" srcOrd="4" destOrd="0" presId="urn:microsoft.com/office/officeart/2005/8/layout/vList5"/>
    <dgm:cxn modelId="{930F8A91-21A6-4DAF-8507-366E53FA8CB2}" type="presParOf" srcId="{2797F280-49C9-49F9-AB03-145294BFF648}" destId="{9E6D6F6E-95F9-4B1F-A1AE-F8DA36C5C36B}" srcOrd="0" destOrd="0" presId="urn:microsoft.com/office/officeart/2005/8/layout/vList5"/>
    <dgm:cxn modelId="{76AD62A6-09D5-4F26-B7AF-9D71CC5FC997}" type="presParOf" srcId="{2797F280-49C9-49F9-AB03-145294BFF648}" destId="{63979428-4AC7-4D14-B3FA-F7C5CF9478D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B4CF69-61CC-4840-A976-F1F284924315}" type="doc">
      <dgm:prSet loTypeId="urn:microsoft.com/office/officeart/2005/8/layout/vList5" loCatId="list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06D78019-DFF4-4FCA-A1F5-33AD88F91404}">
      <dgm:prSet phldrT="[Текст]"/>
      <dgm:spPr/>
      <dgm:t>
        <a:bodyPr/>
        <a:lstStyle/>
        <a:p>
          <a:r>
            <a:rPr lang="ru-RU" dirty="0" smtClean="0"/>
            <a:t>ФНО-альфа</a:t>
          </a:r>
          <a:endParaRPr lang="ru-RU" dirty="0"/>
        </a:p>
      </dgm:t>
    </dgm:pt>
    <dgm:pt modelId="{0B60EC55-CE70-48A7-AB30-62B9A64225D5}" type="parTrans" cxnId="{47409A04-57B0-45AC-8EA2-D6545F33600F}">
      <dgm:prSet/>
      <dgm:spPr/>
      <dgm:t>
        <a:bodyPr/>
        <a:lstStyle/>
        <a:p>
          <a:endParaRPr lang="ru-RU"/>
        </a:p>
      </dgm:t>
    </dgm:pt>
    <dgm:pt modelId="{654A334C-8D74-4696-9382-9DA9189A4426}" type="sibTrans" cxnId="{47409A04-57B0-45AC-8EA2-D6545F33600F}">
      <dgm:prSet/>
      <dgm:spPr/>
      <dgm:t>
        <a:bodyPr/>
        <a:lstStyle/>
        <a:p>
          <a:endParaRPr lang="ru-RU"/>
        </a:p>
      </dgm:t>
    </dgm:pt>
    <dgm:pt modelId="{EC226B8D-B13D-402D-9C8E-ACDE1C456E85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Индуцирует секрецию цитокинов</a:t>
          </a:r>
          <a:endParaRPr lang="ru-RU" dirty="0">
            <a:solidFill>
              <a:srgbClr val="FF0000"/>
            </a:solidFill>
          </a:endParaRPr>
        </a:p>
      </dgm:t>
    </dgm:pt>
    <dgm:pt modelId="{DCFF1396-B690-4C5A-8403-02E102D3BB24}" type="parTrans" cxnId="{242D6B37-36A8-48AF-84EF-731D4C2E519C}">
      <dgm:prSet/>
      <dgm:spPr/>
      <dgm:t>
        <a:bodyPr/>
        <a:lstStyle/>
        <a:p>
          <a:endParaRPr lang="ru-RU"/>
        </a:p>
      </dgm:t>
    </dgm:pt>
    <dgm:pt modelId="{6007C199-BD3E-4D41-ABD4-76EFF9FC85F2}" type="sibTrans" cxnId="{242D6B37-36A8-48AF-84EF-731D4C2E519C}">
      <dgm:prSet/>
      <dgm:spPr/>
      <dgm:t>
        <a:bodyPr/>
        <a:lstStyle/>
        <a:p>
          <a:endParaRPr lang="ru-RU"/>
        </a:p>
      </dgm:t>
    </dgm:pt>
    <dgm:pt modelId="{04D1A035-90F0-4534-9F89-38418414E2BB}">
      <dgm:prSet phldrT="[Текст]"/>
      <dgm:spPr/>
      <dgm:t>
        <a:bodyPr/>
        <a:lstStyle/>
        <a:p>
          <a:r>
            <a:rPr lang="ru-RU" dirty="0" smtClean="0"/>
            <a:t>ИЛ - 1</a:t>
          </a:r>
          <a:r>
            <a:rPr lang="el-GR" dirty="0" smtClean="0"/>
            <a:t>β</a:t>
          </a:r>
          <a:endParaRPr lang="ru-RU" dirty="0"/>
        </a:p>
      </dgm:t>
    </dgm:pt>
    <dgm:pt modelId="{481EFEE2-CA81-4AF9-BDC1-F14CBC942B5D}" type="parTrans" cxnId="{F1492F59-4824-4F67-A085-3DC4583D2F14}">
      <dgm:prSet/>
      <dgm:spPr/>
      <dgm:t>
        <a:bodyPr/>
        <a:lstStyle/>
        <a:p>
          <a:endParaRPr lang="ru-RU"/>
        </a:p>
      </dgm:t>
    </dgm:pt>
    <dgm:pt modelId="{9A4FD38D-6C62-4699-9BC9-EA6DF9863CFD}" type="sibTrans" cxnId="{F1492F59-4824-4F67-A085-3DC4583D2F14}">
      <dgm:prSet/>
      <dgm:spPr/>
      <dgm:t>
        <a:bodyPr/>
        <a:lstStyle/>
        <a:p>
          <a:endParaRPr lang="ru-RU"/>
        </a:p>
      </dgm:t>
    </dgm:pt>
    <dgm:pt modelId="{218B4F3C-B7EE-4C57-911B-7BAF0300EE5E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Активация Т-лимфоцитов</a:t>
          </a:r>
          <a:endParaRPr lang="ru-RU" dirty="0">
            <a:solidFill>
              <a:srgbClr val="FF0000"/>
            </a:solidFill>
          </a:endParaRPr>
        </a:p>
      </dgm:t>
    </dgm:pt>
    <dgm:pt modelId="{5E1D05A8-A879-4E8D-9AC3-5B7A5353D8BC}" type="parTrans" cxnId="{0D386902-0985-4F4D-956A-819ED81E8FBE}">
      <dgm:prSet/>
      <dgm:spPr/>
      <dgm:t>
        <a:bodyPr/>
        <a:lstStyle/>
        <a:p>
          <a:endParaRPr lang="ru-RU"/>
        </a:p>
      </dgm:t>
    </dgm:pt>
    <dgm:pt modelId="{8D85A44F-5E49-4FDE-8826-A12ADB3474AD}" type="sibTrans" cxnId="{0D386902-0985-4F4D-956A-819ED81E8FBE}">
      <dgm:prSet/>
      <dgm:spPr/>
      <dgm:t>
        <a:bodyPr/>
        <a:lstStyle/>
        <a:p>
          <a:endParaRPr lang="ru-RU"/>
        </a:p>
      </dgm:t>
    </dgm:pt>
    <dgm:pt modelId="{57B572AE-130A-4119-8643-1D6155EA6B23}">
      <dgm:prSet phldrT="[Текст]"/>
      <dgm:spPr/>
      <dgm:t>
        <a:bodyPr/>
        <a:lstStyle/>
        <a:p>
          <a:r>
            <a:rPr lang="ru-RU" dirty="0" smtClean="0"/>
            <a:t>ИЛ-6</a:t>
          </a:r>
          <a:endParaRPr lang="ru-RU" dirty="0"/>
        </a:p>
      </dgm:t>
    </dgm:pt>
    <dgm:pt modelId="{670C0EF0-CB30-4967-BE11-AC20D5507C5F}" type="parTrans" cxnId="{E99F553E-9CA6-4EF9-9220-DFBE751002EE}">
      <dgm:prSet/>
      <dgm:spPr/>
      <dgm:t>
        <a:bodyPr/>
        <a:lstStyle/>
        <a:p>
          <a:endParaRPr lang="ru-RU"/>
        </a:p>
      </dgm:t>
    </dgm:pt>
    <dgm:pt modelId="{D7CDB057-50A7-4966-93D4-0597D8B278A3}" type="sibTrans" cxnId="{E99F553E-9CA6-4EF9-9220-DFBE751002EE}">
      <dgm:prSet/>
      <dgm:spPr/>
      <dgm:t>
        <a:bodyPr/>
        <a:lstStyle/>
        <a:p>
          <a:endParaRPr lang="ru-RU"/>
        </a:p>
      </dgm:t>
    </dgm:pt>
    <dgm:pt modelId="{5ACAFDBB-1C5F-48E1-A4B0-DD0B45839C82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Стимулирует дифференцировку Т-и В- лимфоцитов</a:t>
          </a:r>
          <a:endParaRPr lang="ru-RU" dirty="0">
            <a:solidFill>
              <a:srgbClr val="FF0000"/>
            </a:solidFill>
          </a:endParaRPr>
        </a:p>
      </dgm:t>
    </dgm:pt>
    <dgm:pt modelId="{10945501-08E1-4E00-A4B7-6A5A2185CA3D}" type="parTrans" cxnId="{B65D4861-29A7-4CED-9D4C-E64B81C44883}">
      <dgm:prSet/>
      <dgm:spPr/>
      <dgm:t>
        <a:bodyPr/>
        <a:lstStyle/>
        <a:p>
          <a:endParaRPr lang="ru-RU"/>
        </a:p>
      </dgm:t>
    </dgm:pt>
    <dgm:pt modelId="{E005EC43-E799-4D58-8711-2FF083B0B4E9}" type="sibTrans" cxnId="{B65D4861-29A7-4CED-9D4C-E64B81C44883}">
      <dgm:prSet/>
      <dgm:spPr/>
      <dgm:t>
        <a:bodyPr/>
        <a:lstStyle/>
        <a:p>
          <a:endParaRPr lang="ru-RU"/>
        </a:p>
      </dgm:t>
    </dgm:pt>
    <dgm:pt modelId="{C2F97C33-676F-45DE-8099-6FF0FF68CDBE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Активирует макрофаги</a:t>
          </a:r>
          <a:endParaRPr lang="ru-RU" dirty="0">
            <a:solidFill>
              <a:srgbClr val="FF0000"/>
            </a:solidFill>
          </a:endParaRPr>
        </a:p>
      </dgm:t>
    </dgm:pt>
    <dgm:pt modelId="{9E34369B-A900-4CF6-9A35-A98260E12D76}" type="parTrans" cxnId="{206AC849-DADD-40B0-80A7-30E9571D2A81}">
      <dgm:prSet/>
      <dgm:spPr/>
      <dgm:t>
        <a:bodyPr/>
        <a:lstStyle/>
        <a:p>
          <a:endParaRPr lang="ru-RU"/>
        </a:p>
      </dgm:t>
    </dgm:pt>
    <dgm:pt modelId="{16A72768-C1C2-45B1-A36A-6380CED612CC}" type="sibTrans" cxnId="{206AC849-DADD-40B0-80A7-30E9571D2A81}">
      <dgm:prSet/>
      <dgm:spPr/>
      <dgm:t>
        <a:bodyPr/>
        <a:lstStyle/>
        <a:p>
          <a:endParaRPr lang="ru-RU"/>
        </a:p>
      </dgm:t>
    </dgm:pt>
    <dgm:pt modelId="{205D00A2-4A45-4732-8175-36F0A3C9EBB9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Оказывает прямое противовирусное действие</a:t>
          </a:r>
          <a:endParaRPr lang="ru-RU" dirty="0">
            <a:solidFill>
              <a:srgbClr val="FF0000"/>
            </a:solidFill>
          </a:endParaRPr>
        </a:p>
      </dgm:t>
    </dgm:pt>
    <dgm:pt modelId="{44C7F10B-2766-4CDF-B790-A855BB08E12C}" type="parTrans" cxnId="{3A630C6F-A3EE-46DE-97AE-666B1A112B56}">
      <dgm:prSet/>
      <dgm:spPr/>
      <dgm:t>
        <a:bodyPr/>
        <a:lstStyle/>
        <a:p>
          <a:endParaRPr lang="ru-RU"/>
        </a:p>
      </dgm:t>
    </dgm:pt>
    <dgm:pt modelId="{57184939-F898-4F96-906E-B056F2D84D4A}" type="sibTrans" cxnId="{3A630C6F-A3EE-46DE-97AE-666B1A112B56}">
      <dgm:prSet/>
      <dgm:spPr/>
      <dgm:t>
        <a:bodyPr/>
        <a:lstStyle/>
        <a:p>
          <a:endParaRPr lang="ru-RU"/>
        </a:p>
      </dgm:t>
    </dgm:pt>
    <dgm:pt modelId="{8D3A2A4F-CCF2-4C46-A32E-B5D9A267E2F5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Стимуляция пролиферации и созревания В-лимфоцитов</a:t>
          </a:r>
          <a:endParaRPr lang="ru-RU" dirty="0">
            <a:solidFill>
              <a:srgbClr val="FF0000"/>
            </a:solidFill>
          </a:endParaRPr>
        </a:p>
      </dgm:t>
    </dgm:pt>
    <dgm:pt modelId="{DE68D777-F28E-495E-8EB1-2960A0DB79A0}" type="parTrans" cxnId="{00F1B74C-BEF3-40C6-BFF6-9C14E2951EE8}">
      <dgm:prSet/>
      <dgm:spPr/>
      <dgm:t>
        <a:bodyPr/>
        <a:lstStyle/>
        <a:p>
          <a:endParaRPr lang="ru-RU"/>
        </a:p>
      </dgm:t>
    </dgm:pt>
    <dgm:pt modelId="{30D05EA5-29D2-465A-B462-5AEA17A061AB}" type="sibTrans" cxnId="{00F1B74C-BEF3-40C6-BFF6-9C14E2951EE8}">
      <dgm:prSet/>
      <dgm:spPr/>
      <dgm:t>
        <a:bodyPr/>
        <a:lstStyle/>
        <a:p>
          <a:endParaRPr lang="ru-RU"/>
        </a:p>
      </dgm:t>
    </dgm:pt>
    <dgm:pt modelId="{564E6046-FC76-4404-9842-535C32218DA9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Стимуляция цитотоксической активности НК-клеток</a:t>
          </a:r>
          <a:endParaRPr lang="ru-RU" dirty="0">
            <a:solidFill>
              <a:srgbClr val="FF0000"/>
            </a:solidFill>
          </a:endParaRPr>
        </a:p>
      </dgm:t>
    </dgm:pt>
    <dgm:pt modelId="{4AED556A-9811-4A6E-A108-8F6EADC9BB71}" type="parTrans" cxnId="{1DEBA3D5-61C3-4658-9B5A-186A1C310C15}">
      <dgm:prSet/>
      <dgm:spPr/>
      <dgm:t>
        <a:bodyPr/>
        <a:lstStyle/>
        <a:p>
          <a:endParaRPr lang="ru-RU"/>
        </a:p>
      </dgm:t>
    </dgm:pt>
    <dgm:pt modelId="{2F9CC50B-2DEF-4975-8585-463667014957}" type="sibTrans" cxnId="{1DEBA3D5-61C3-4658-9B5A-186A1C310C15}">
      <dgm:prSet/>
      <dgm:spPr/>
      <dgm:t>
        <a:bodyPr/>
        <a:lstStyle/>
        <a:p>
          <a:endParaRPr lang="ru-RU"/>
        </a:p>
      </dgm:t>
    </dgm:pt>
    <dgm:pt modelId="{060E5E37-E031-4BAF-9329-0A8E818B0D61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Стимуляция синтеза ИЛ</a:t>
          </a:r>
          <a:endParaRPr lang="ru-RU" dirty="0">
            <a:solidFill>
              <a:srgbClr val="FF0000"/>
            </a:solidFill>
          </a:endParaRPr>
        </a:p>
      </dgm:t>
    </dgm:pt>
    <dgm:pt modelId="{3DA32235-9B39-4DD6-BCE6-E6E0033B02C9}" type="parTrans" cxnId="{6651A6EA-50CE-430D-91A4-8811EE154138}">
      <dgm:prSet/>
      <dgm:spPr/>
      <dgm:t>
        <a:bodyPr/>
        <a:lstStyle/>
        <a:p>
          <a:endParaRPr lang="ru-RU"/>
        </a:p>
      </dgm:t>
    </dgm:pt>
    <dgm:pt modelId="{62D32274-BDCE-4C41-998C-6DB1CCC1BB06}" type="sibTrans" cxnId="{6651A6EA-50CE-430D-91A4-8811EE154138}">
      <dgm:prSet/>
      <dgm:spPr/>
      <dgm:t>
        <a:bodyPr/>
        <a:lstStyle/>
        <a:p>
          <a:endParaRPr lang="ru-RU"/>
        </a:p>
      </dgm:t>
    </dgm:pt>
    <dgm:pt modelId="{D6098D28-AB0D-453D-BAC0-C09C50C7287C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Вызывает лихорадку</a:t>
          </a:r>
          <a:endParaRPr lang="ru-RU" dirty="0">
            <a:solidFill>
              <a:schemeClr val="tx1"/>
            </a:solidFill>
          </a:endParaRPr>
        </a:p>
      </dgm:t>
    </dgm:pt>
    <dgm:pt modelId="{78448644-CB45-4C03-8049-7FC5AF09D589}" type="parTrans" cxnId="{3EE408BE-D6D0-460B-92B6-71F578B35408}">
      <dgm:prSet/>
      <dgm:spPr/>
      <dgm:t>
        <a:bodyPr/>
        <a:lstStyle/>
        <a:p>
          <a:endParaRPr lang="ru-RU"/>
        </a:p>
      </dgm:t>
    </dgm:pt>
    <dgm:pt modelId="{556193B9-B55D-4E58-8FCA-5975291E72DD}" type="sibTrans" cxnId="{3EE408BE-D6D0-460B-92B6-71F578B35408}">
      <dgm:prSet/>
      <dgm:spPr/>
      <dgm:t>
        <a:bodyPr/>
        <a:lstStyle/>
        <a:p>
          <a:endParaRPr lang="ru-RU"/>
        </a:p>
      </dgm:t>
    </dgm:pt>
    <dgm:pt modelId="{07D17851-476D-429C-B878-8CDE25C706B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Вызывает лихорадку</a:t>
          </a:r>
          <a:endParaRPr lang="ru-RU" dirty="0">
            <a:solidFill>
              <a:schemeClr val="tx1"/>
            </a:solidFill>
          </a:endParaRPr>
        </a:p>
      </dgm:t>
    </dgm:pt>
    <dgm:pt modelId="{939495C5-3C7A-44A3-A81D-46E3743BBD81}" type="parTrans" cxnId="{81E9CF35-FB93-4170-9332-B7A509A21D77}">
      <dgm:prSet/>
      <dgm:spPr/>
      <dgm:t>
        <a:bodyPr/>
        <a:lstStyle/>
        <a:p>
          <a:endParaRPr lang="ru-RU"/>
        </a:p>
      </dgm:t>
    </dgm:pt>
    <dgm:pt modelId="{E03955EB-065E-44FD-90E3-F8455C6A1935}" type="sibTrans" cxnId="{81E9CF35-FB93-4170-9332-B7A509A21D77}">
      <dgm:prSet/>
      <dgm:spPr/>
      <dgm:t>
        <a:bodyPr/>
        <a:lstStyle/>
        <a:p>
          <a:endParaRPr lang="ru-RU"/>
        </a:p>
      </dgm:t>
    </dgm:pt>
    <dgm:pt modelId="{606B4A3B-6BB3-4E90-915E-AD125A1D0391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Вызывает лихорадку</a:t>
          </a:r>
          <a:endParaRPr lang="ru-RU" dirty="0">
            <a:solidFill>
              <a:schemeClr val="tx1"/>
            </a:solidFill>
          </a:endParaRPr>
        </a:p>
      </dgm:t>
    </dgm:pt>
    <dgm:pt modelId="{037D87C8-3398-4B75-B32B-66D84A2C95D7}" type="parTrans" cxnId="{37E8D4CB-83FC-4FCC-AD65-4FE5326159D2}">
      <dgm:prSet/>
      <dgm:spPr/>
      <dgm:t>
        <a:bodyPr/>
        <a:lstStyle/>
        <a:p>
          <a:endParaRPr lang="ru-RU"/>
        </a:p>
      </dgm:t>
    </dgm:pt>
    <dgm:pt modelId="{F41E0B9D-BBD9-4210-8F27-42C53F7CEC8B}" type="sibTrans" cxnId="{37E8D4CB-83FC-4FCC-AD65-4FE5326159D2}">
      <dgm:prSet/>
      <dgm:spPr/>
      <dgm:t>
        <a:bodyPr/>
        <a:lstStyle/>
        <a:p>
          <a:endParaRPr lang="ru-RU"/>
        </a:p>
      </dgm:t>
    </dgm:pt>
    <dgm:pt modelId="{E046806A-44C5-4933-BFC1-AE29F86770A6}" type="pres">
      <dgm:prSet presAssocID="{47B4CF69-61CC-4840-A976-F1F28492431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1E599E-9C32-438B-AB5A-2BC674667428}" type="pres">
      <dgm:prSet presAssocID="{06D78019-DFF4-4FCA-A1F5-33AD88F91404}" presName="linNode" presStyleCnt="0"/>
      <dgm:spPr/>
    </dgm:pt>
    <dgm:pt modelId="{DDE780CF-0821-42E0-881A-DE4BBCFE0D80}" type="pres">
      <dgm:prSet presAssocID="{06D78019-DFF4-4FCA-A1F5-33AD88F91404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7B7248-0D52-42F6-BDAA-BB5C410E5941}" type="pres">
      <dgm:prSet presAssocID="{06D78019-DFF4-4FCA-A1F5-33AD88F91404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ABE008-A732-4976-BB02-F4D0DF9F7FC4}" type="pres">
      <dgm:prSet presAssocID="{654A334C-8D74-4696-9382-9DA9189A4426}" presName="sp" presStyleCnt="0"/>
      <dgm:spPr/>
    </dgm:pt>
    <dgm:pt modelId="{81CCA2FE-B9CF-43DB-A571-49A6E164CBAF}" type="pres">
      <dgm:prSet presAssocID="{04D1A035-90F0-4534-9F89-38418414E2BB}" presName="linNode" presStyleCnt="0"/>
      <dgm:spPr/>
    </dgm:pt>
    <dgm:pt modelId="{BAF7E8A6-20D8-48BA-BCEF-0483C58607D3}" type="pres">
      <dgm:prSet presAssocID="{04D1A035-90F0-4534-9F89-38418414E2BB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F436E8-D188-42D6-84D0-FD2093961D6A}" type="pres">
      <dgm:prSet presAssocID="{04D1A035-90F0-4534-9F89-38418414E2BB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47487D-20D7-4113-B96F-0F1DBCAB63A6}" type="pres">
      <dgm:prSet presAssocID="{9A4FD38D-6C62-4699-9BC9-EA6DF9863CFD}" presName="sp" presStyleCnt="0"/>
      <dgm:spPr/>
    </dgm:pt>
    <dgm:pt modelId="{2797F280-49C9-49F9-AB03-145294BFF648}" type="pres">
      <dgm:prSet presAssocID="{57B572AE-130A-4119-8643-1D6155EA6B23}" presName="linNode" presStyleCnt="0"/>
      <dgm:spPr/>
    </dgm:pt>
    <dgm:pt modelId="{9E6D6F6E-95F9-4B1F-A1AE-F8DA36C5C36B}" type="pres">
      <dgm:prSet presAssocID="{57B572AE-130A-4119-8643-1D6155EA6B23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979428-4AC7-4D14-B3FA-F7C5CF9478DB}" type="pres">
      <dgm:prSet presAssocID="{57B572AE-130A-4119-8643-1D6155EA6B23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8EE260-07EB-433E-A213-5BDDF481F784}" type="presOf" srcId="{C2F97C33-676F-45DE-8099-6FF0FF68CDBE}" destId="{E47B7248-0D52-42F6-BDAA-BB5C410E5941}" srcOrd="0" destOrd="1" presId="urn:microsoft.com/office/officeart/2005/8/layout/vList5"/>
    <dgm:cxn modelId="{B6636531-A0D1-4E54-85BE-A081A9E9719A}" type="presOf" srcId="{EC226B8D-B13D-402D-9C8E-ACDE1C456E85}" destId="{E47B7248-0D52-42F6-BDAA-BB5C410E5941}" srcOrd="0" destOrd="0" presId="urn:microsoft.com/office/officeart/2005/8/layout/vList5"/>
    <dgm:cxn modelId="{A01DD5D5-3AC7-499E-85FE-1CB4613A090A}" type="presOf" srcId="{564E6046-FC76-4404-9842-535C32218DA9}" destId="{A9F436E8-D188-42D6-84D0-FD2093961D6A}" srcOrd="0" destOrd="2" presId="urn:microsoft.com/office/officeart/2005/8/layout/vList5"/>
    <dgm:cxn modelId="{3EE408BE-D6D0-460B-92B6-71F578B35408}" srcId="{04D1A035-90F0-4534-9F89-38418414E2BB}" destId="{D6098D28-AB0D-453D-BAC0-C09C50C7287C}" srcOrd="4" destOrd="0" parTransId="{78448644-CB45-4C03-8049-7FC5AF09D589}" sibTransId="{556193B9-B55D-4E58-8FCA-5975291E72DD}"/>
    <dgm:cxn modelId="{E4B2D953-6D7A-4125-BFCE-D8DD33C72AE2}" type="presOf" srcId="{606B4A3B-6BB3-4E90-915E-AD125A1D0391}" destId="{E47B7248-0D52-42F6-BDAA-BB5C410E5941}" srcOrd="0" destOrd="3" presId="urn:microsoft.com/office/officeart/2005/8/layout/vList5"/>
    <dgm:cxn modelId="{00F1B74C-BEF3-40C6-BFF6-9C14E2951EE8}" srcId="{04D1A035-90F0-4534-9F89-38418414E2BB}" destId="{8D3A2A4F-CCF2-4C46-A32E-B5D9A267E2F5}" srcOrd="1" destOrd="0" parTransId="{DE68D777-F28E-495E-8EB1-2960A0DB79A0}" sibTransId="{30D05EA5-29D2-465A-B462-5AEA17A061AB}"/>
    <dgm:cxn modelId="{B65D4861-29A7-4CED-9D4C-E64B81C44883}" srcId="{57B572AE-130A-4119-8643-1D6155EA6B23}" destId="{5ACAFDBB-1C5F-48E1-A4B0-DD0B45839C82}" srcOrd="0" destOrd="0" parTransId="{10945501-08E1-4E00-A4B7-6A5A2185CA3D}" sibTransId="{E005EC43-E799-4D58-8711-2FF083B0B4E9}"/>
    <dgm:cxn modelId="{F1492F59-4824-4F67-A085-3DC4583D2F14}" srcId="{47B4CF69-61CC-4840-A976-F1F284924315}" destId="{04D1A035-90F0-4534-9F89-38418414E2BB}" srcOrd="1" destOrd="0" parTransId="{481EFEE2-CA81-4AF9-BDC1-F14CBC942B5D}" sibTransId="{9A4FD38D-6C62-4699-9BC9-EA6DF9863CFD}"/>
    <dgm:cxn modelId="{5F136DA6-DF88-45F3-AA1B-214BC5912BC7}" type="presOf" srcId="{47B4CF69-61CC-4840-A976-F1F284924315}" destId="{E046806A-44C5-4933-BFC1-AE29F86770A6}" srcOrd="0" destOrd="0" presId="urn:microsoft.com/office/officeart/2005/8/layout/vList5"/>
    <dgm:cxn modelId="{81E9CF35-FB93-4170-9332-B7A509A21D77}" srcId="{57B572AE-130A-4119-8643-1D6155EA6B23}" destId="{07D17851-476D-429C-B878-8CDE25C706BF}" srcOrd="1" destOrd="0" parTransId="{939495C5-3C7A-44A3-A81D-46E3743BBD81}" sibTransId="{E03955EB-065E-44FD-90E3-F8455C6A1935}"/>
    <dgm:cxn modelId="{5C96AA1C-4AA8-4B9A-AD4F-0A5CC3E7B5FF}" type="presOf" srcId="{5ACAFDBB-1C5F-48E1-A4B0-DD0B45839C82}" destId="{63979428-4AC7-4D14-B3FA-F7C5CF9478DB}" srcOrd="0" destOrd="0" presId="urn:microsoft.com/office/officeart/2005/8/layout/vList5"/>
    <dgm:cxn modelId="{3A630C6F-A3EE-46DE-97AE-666B1A112B56}" srcId="{06D78019-DFF4-4FCA-A1F5-33AD88F91404}" destId="{205D00A2-4A45-4732-8175-36F0A3C9EBB9}" srcOrd="2" destOrd="0" parTransId="{44C7F10B-2766-4CDF-B790-A855BB08E12C}" sibTransId="{57184939-F898-4F96-906E-B056F2D84D4A}"/>
    <dgm:cxn modelId="{B408F056-8F7A-4985-B0A3-C5A9C836CBC6}" type="presOf" srcId="{06D78019-DFF4-4FCA-A1F5-33AD88F91404}" destId="{DDE780CF-0821-42E0-881A-DE4BBCFE0D80}" srcOrd="0" destOrd="0" presId="urn:microsoft.com/office/officeart/2005/8/layout/vList5"/>
    <dgm:cxn modelId="{AEB26620-E69A-4499-B1AB-FAC0E067AEBD}" type="presOf" srcId="{218B4F3C-B7EE-4C57-911B-7BAF0300EE5E}" destId="{A9F436E8-D188-42D6-84D0-FD2093961D6A}" srcOrd="0" destOrd="0" presId="urn:microsoft.com/office/officeart/2005/8/layout/vList5"/>
    <dgm:cxn modelId="{C4CDBBC5-59D2-45EC-93E8-88861DA67365}" type="presOf" srcId="{07D17851-476D-429C-B878-8CDE25C706BF}" destId="{63979428-4AC7-4D14-B3FA-F7C5CF9478DB}" srcOrd="0" destOrd="1" presId="urn:microsoft.com/office/officeart/2005/8/layout/vList5"/>
    <dgm:cxn modelId="{E99F553E-9CA6-4EF9-9220-DFBE751002EE}" srcId="{47B4CF69-61CC-4840-A976-F1F284924315}" destId="{57B572AE-130A-4119-8643-1D6155EA6B23}" srcOrd="2" destOrd="0" parTransId="{670C0EF0-CB30-4967-BE11-AC20D5507C5F}" sibTransId="{D7CDB057-50A7-4966-93D4-0597D8B278A3}"/>
    <dgm:cxn modelId="{36125F00-DD3C-4A55-A69F-B3BACAE74180}" type="presOf" srcId="{205D00A2-4A45-4732-8175-36F0A3C9EBB9}" destId="{E47B7248-0D52-42F6-BDAA-BB5C410E5941}" srcOrd="0" destOrd="2" presId="urn:microsoft.com/office/officeart/2005/8/layout/vList5"/>
    <dgm:cxn modelId="{11391016-8A98-4BA2-B048-B6DA8E176FC9}" type="presOf" srcId="{57B572AE-130A-4119-8643-1D6155EA6B23}" destId="{9E6D6F6E-95F9-4B1F-A1AE-F8DA36C5C36B}" srcOrd="0" destOrd="0" presId="urn:microsoft.com/office/officeart/2005/8/layout/vList5"/>
    <dgm:cxn modelId="{1DEBA3D5-61C3-4658-9B5A-186A1C310C15}" srcId="{04D1A035-90F0-4534-9F89-38418414E2BB}" destId="{564E6046-FC76-4404-9842-535C32218DA9}" srcOrd="2" destOrd="0" parTransId="{4AED556A-9811-4A6E-A108-8F6EADC9BB71}" sibTransId="{2F9CC50B-2DEF-4975-8585-463667014957}"/>
    <dgm:cxn modelId="{242D6B37-36A8-48AF-84EF-731D4C2E519C}" srcId="{06D78019-DFF4-4FCA-A1F5-33AD88F91404}" destId="{EC226B8D-B13D-402D-9C8E-ACDE1C456E85}" srcOrd="0" destOrd="0" parTransId="{DCFF1396-B690-4C5A-8403-02E102D3BB24}" sibTransId="{6007C199-BD3E-4D41-ABD4-76EFF9FC85F2}"/>
    <dgm:cxn modelId="{206AC849-DADD-40B0-80A7-30E9571D2A81}" srcId="{06D78019-DFF4-4FCA-A1F5-33AD88F91404}" destId="{C2F97C33-676F-45DE-8099-6FF0FF68CDBE}" srcOrd="1" destOrd="0" parTransId="{9E34369B-A900-4CF6-9A35-A98260E12D76}" sibTransId="{16A72768-C1C2-45B1-A36A-6380CED612CC}"/>
    <dgm:cxn modelId="{E11BCD4B-CC40-43B6-9D0E-7C16D4B1D727}" type="presOf" srcId="{D6098D28-AB0D-453D-BAC0-C09C50C7287C}" destId="{A9F436E8-D188-42D6-84D0-FD2093961D6A}" srcOrd="0" destOrd="4" presId="urn:microsoft.com/office/officeart/2005/8/layout/vList5"/>
    <dgm:cxn modelId="{7FF52543-C1AB-476A-A05C-6ED937889089}" type="presOf" srcId="{060E5E37-E031-4BAF-9329-0A8E818B0D61}" destId="{A9F436E8-D188-42D6-84D0-FD2093961D6A}" srcOrd="0" destOrd="3" presId="urn:microsoft.com/office/officeart/2005/8/layout/vList5"/>
    <dgm:cxn modelId="{0D386902-0985-4F4D-956A-819ED81E8FBE}" srcId="{04D1A035-90F0-4534-9F89-38418414E2BB}" destId="{218B4F3C-B7EE-4C57-911B-7BAF0300EE5E}" srcOrd="0" destOrd="0" parTransId="{5E1D05A8-A879-4E8D-9AC3-5B7A5353D8BC}" sibTransId="{8D85A44F-5E49-4FDE-8826-A12ADB3474AD}"/>
    <dgm:cxn modelId="{1DB798B0-23E7-44A2-88DA-16FBB99FFF13}" type="presOf" srcId="{8D3A2A4F-CCF2-4C46-A32E-B5D9A267E2F5}" destId="{A9F436E8-D188-42D6-84D0-FD2093961D6A}" srcOrd="0" destOrd="1" presId="urn:microsoft.com/office/officeart/2005/8/layout/vList5"/>
    <dgm:cxn modelId="{6651A6EA-50CE-430D-91A4-8811EE154138}" srcId="{04D1A035-90F0-4534-9F89-38418414E2BB}" destId="{060E5E37-E031-4BAF-9329-0A8E818B0D61}" srcOrd="3" destOrd="0" parTransId="{3DA32235-9B39-4DD6-BCE6-E6E0033B02C9}" sibTransId="{62D32274-BDCE-4C41-998C-6DB1CCC1BB06}"/>
    <dgm:cxn modelId="{47409A04-57B0-45AC-8EA2-D6545F33600F}" srcId="{47B4CF69-61CC-4840-A976-F1F284924315}" destId="{06D78019-DFF4-4FCA-A1F5-33AD88F91404}" srcOrd="0" destOrd="0" parTransId="{0B60EC55-CE70-48A7-AB30-62B9A64225D5}" sibTransId="{654A334C-8D74-4696-9382-9DA9189A4426}"/>
    <dgm:cxn modelId="{37E8D4CB-83FC-4FCC-AD65-4FE5326159D2}" srcId="{06D78019-DFF4-4FCA-A1F5-33AD88F91404}" destId="{606B4A3B-6BB3-4E90-915E-AD125A1D0391}" srcOrd="3" destOrd="0" parTransId="{037D87C8-3398-4B75-B32B-66D84A2C95D7}" sibTransId="{F41E0B9D-BBD9-4210-8F27-42C53F7CEC8B}"/>
    <dgm:cxn modelId="{6D4D89C5-8556-4685-9DCF-61D09AE126B9}" type="presOf" srcId="{04D1A035-90F0-4534-9F89-38418414E2BB}" destId="{BAF7E8A6-20D8-48BA-BCEF-0483C58607D3}" srcOrd="0" destOrd="0" presId="urn:microsoft.com/office/officeart/2005/8/layout/vList5"/>
    <dgm:cxn modelId="{C6CDE2F1-87D4-47AA-82F4-52720D628611}" type="presParOf" srcId="{E046806A-44C5-4933-BFC1-AE29F86770A6}" destId="{031E599E-9C32-438B-AB5A-2BC674667428}" srcOrd="0" destOrd="0" presId="urn:microsoft.com/office/officeart/2005/8/layout/vList5"/>
    <dgm:cxn modelId="{294A5009-1982-457F-9776-B18B28406FE9}" type="presParOf" srcId="{031E599E-9C32-438B-AB5A-2BC674667428}" destId="{DDE780CF-0821-42E0-881A-DE4BBCFE0D80}" srcOrd="0" destOrd="0" presId="urn:microsoft.com/office/officeart/2005/8/layout/vList5"/>
    <dgm:cxn modelId="{1DA31096-0520-4B26-9087-EBC228C15BDD}" type="presParOf" srcId="{031E599E-9C32-438B-AB5A-2BC674667428}" destId="{E47B7248-0D52-42F6-BDAA-BB5C410E5941}" srcOrd="1" destOrd="0" presId="urn:microsoft.com/office/officeart/2005/8/layout/vList5"/>
    <dgm:cxn modelId="{040850AB-D8E2-41C0-A418-CD21E7BB0708}" type="presParOf" srcId="{E046806A-44C5-4933-BFC1-AE29F86770A6}" destId="{D3ABE008-A732-4976-BB02-F4D0DF9F7FC4}" srcOrd="1" destOrd="0" presId="urn:microsoft.com/office/officeart/2005/8/layout/vList5"/>
    <dgm:cxn modelId="{9BCDBBA0-D13F-4C84-9FC5-14A53F80F7DB}" type="presParOf" srcId="{E046806A-44C5-4933-BFC1-AE29F86770A6}" destId="{81CCA2FE-B9CF-43DB-A571-49A6E164CBAF}" srcOrd="2" destOrd="0" presId="urn:microsoft.com/office/officeart/2005/8/layout/vList5"/>
    <dgm:cxn modelId="{CB192AB1-41CA-441C-AC42-B74E2F020CEB}" type="presParOf" srcId="{81CCA2FE-B9CF-43DB-A571-49A6E164CBAF}" destId="{BAF7E8A6-20D8-48BA-BCEF-0483C58607D3}" srcOrd="0" destOrd="0" presId="urn:microsoft.com/office/officeart/2005/8/layout/vList5"/>
    <dgm:cxn modelId="{0ADCEE71-6187-4AC9-8D5B-7C5445DD03F2}" type="presParOf" srcId="{81CCA2FE-B9CF-43DB-A571-49A6E164CBAF}" destId="{A9F436E8-D188-42D6-84D0-FD2093961D6A}" srcOrd="1" destOrd="0" presId="urn:microsoft.com/office/officeart/2005/8/layout/vList5"/>
    <dgm:cxn modelId="{F5F25329-5BDA-4A29-A36B-276C6824C23C}" type="presParOf" srcId="{E046806A-44C5-4933-BFC1-AE29F86770A6}" destId="{B747487D-20D7-4113-B96F-0F1DBCAB63A6}" srcOrd="3" destOrd="0" presId="urn:microsoft.com/office/officeart/2005/8/layout/vList5"/>
    <dgm:cxn modelId="{638CC16A-8E84-4F53-9826-740DEF652B7E}" type="presParOf" srcId="{E046806A-44C5-4933-BFC1-AE29F86770A6}" destId="{2797F280-49C9-49F9-AB03-145294BFF648}" srcOrd="4" destOrd="0" presId="urn:microsoft.com/office/officeart/2005/8/layout/vList5"/>
    <dgm:cxn modelId="{E281B9CA-7CF3-4325-BE62-C9BCF2857517}" type="presParOf" srcId="{2797F280-49C9-49F9-AB03-145294BFF648}" destId="{9E6D6F6E-95F9-4B1F-A1AE-F8DA36C5C36B}" srcOrd="0" destOrd="0" presId="urn:microsoft.com/office/officeart/2005/8/layout/vList5"/>
    <dgm:cxn modelId="{C0BB92F6-744C-4A29-BAAD-2269BB4BE731}" type="presParOf" srcId="{2797F280-49C9-49F9-AB03-145294BFF648}" destId="{63979428-4AC7-4D14-B3FA-F7C5CF9478D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BD1642C-D1C5-4052-92BA-A046850A2D90}" type="doc">
      <dgm:prSet loTypeId="urn:microsoft.com/office/officeart/2005/8/layout/arrow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90841A9-E76C-40A9-9F5A-07E6F0C5FAF3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противовоспалительный цитокин IL-10 </a:t>
          </a:r>
          <a:endParaRPr lang="ru-RU" dirty="0"/>
        </a:p>
      </dgm:t>
    </dgm:pt>
    <dgm:pt modelId="{285E999C-8DAA-4C58-94D4-FBC885D8FC5A}" type="parTrans" cxnId="{D5DC2490-F750-4316-8B37-2C39CDE17A36}">
      <dgm:prSet/>
      <dgm:spPr/>
      <dgm:t>
        <a:bodyPr/>
        <a:lstStyle/>
        <a:p>
          <a:endParaRPr lang="ru-RU"/>
        </a:p>
      </dgm:t>
    </dgm:pt>
    <dgm:pt modelId="{D41E4477-73B6-45D2-BE1D-A2CD66DA594F}" type="sibTrans" cxnId="{D5DC2490-F750-4316-8B37-2C39CDE17A36}">
      <dgm:prSet/>
      <dgm:spPr/>
      <dgm:t>
        <a:bodyPr/>
        <a:lstStyle/>
        <a:p>
          <a:endParaRPr lang="ru-RU"/>
        </a:p>
      </dgm:t>
    </dgm:pt>
    <dgm:pt modelId="{8343C186-F251-4C28-809C-136B6AFD2948}">
      <dgm:prSet phldrT="[Текст]"/>
      <dgm:spPr/>
      <dgm:t>
        <a:bodyPr/>
        <a:lstStyle/>
        <a:p>
          <a:r>
            <a:rPr lang="ru-RU" b="1" dirty="0" err="1" smtClean="0">
              <a:latin typeface="Arial" panose="020B0604020202020204" pitchFamily="34" charset="0"/>
              <a:cs typeface="Arial" panose="020B0604020202020204" pitchFamily="34" charset="0"/>
            </a:rPr>
            <a:t>провоспалительного</a:t>
          </a:r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 цитокина TNF-α</a:t>
          </a:r>
          <a:endParaRPr lang="ru-RU" b="1" dirty="0"/>
        </a:p>
      </dgm:t>
    </dgm:pt>
    <dgm:pt modelId="{DA1D8ECA-0D06-4EAA-AB8F-9DD06BECB9AC}" type="parTrans" cxnId="{EC3C7D3B-5149-41ED-BA04-D2E1E384777C}">
      <dgm:prSet/>
      <dgm:spPr/>
      <dgm:t>
        <a:bodyPr/>
        <a:lstStyle/>
        <a:p>
          <a:endParaRPr lang="ru-RU"/>
        </a:p>
      </dgm:t>
    </dgm:pt>
    <dgm:pt modelId="{02348FCA-1ADD-4E86-8CFE-0135480DBD7D}" type="sibTrans" cxnId="{EC3C7D3B-5149-41ED-BA04-D2E1E384777C}">
      <dgm:prSet/>
      <dgm:spPr/>
      <dgm:t>
        <a:bodyPr/>
        <a:lstStyle/>
        <a:p>
          <a:endParaRPr lang="ru-RU"/>
        </a:p>
      </dgm:t>
    </dgm:pt>
    <dgm:pt modelId="{643FA8FD-37A6-4430-A483-1483499AC576}" type="pres">
      <dgm:prSet presAssocID="{5BD1642C-D1C5-4052-92BA-A046850A2D90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7262D6-E926-448C-8219-89D78BC67CB9}" type="pres">
      <dgm:prSet presAssocID="{090841A9-E76C-40A9-9F5A-07E6F0C5FAF3}" presName="upArrow" presStyleLbl="node1" presStyleIdx="0" presStyleCnt="2"/>
      <dgm:spPr/>
    </dgm:pt>
    <dgm:pt modelId="{F2285416-7127-4D2B-A465-5666F937D3AB}" type="pres">
      <dgm:prSet presAssocID="{090841A9-E76C-40A9-9F5A-07E6F0C5FAF3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F4C26C-C5C1-4EFF-9B0F-8303BF9C13F9}" type="pres">
      <dgm:prSet presAssocID="{8343C186-F251-4C28-809C-136B6AFD2948}" presName="downArrow" presStyleLbl="node1" presStyleIdx="1" presStyleCnt="2"/>
      <dgm:spPr/>
    </dgm:pt>
    <dgm:pt modelId="{5BB378E0-683D-4551-B3F9-E1A1BA2405A0}" type="pres">
      <dgm:prSet presAssocID="{8343C186-F251-4C28-809C-136B6AFD2948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BBF570-090A-4809-BB71-6BF991CF06A5}" type="presOf" srcId="{8343C186-F251-4C28-809C-136B6AFD2948}" destId="{5BB378E0-683D-4551-B3F9-E1A1BA2405A0}" srcOrd="0" destOrd="0" presId="urn:microsoft.com/office/officeart/2005/8/layout/arrow4"/>
    <dgm:cxn modelId="{D5DC2490-F750-4316-8B37-2C39CDE17A36}" srcId="{5BD1642C-D1C5-4052-92BA-A046850A2D90}" destId="{090841A9-E76C-40A9-9F5A-07E6F0C5FAF3}" srcOrd="0" destOrd="0" parTransId="{285E999C-8DAA-4C58-94D4-FBC885D8FC5A}" sibTransId="{D41E4477-73B6-45D2-BE1D-A2CD66DA594F}"/>
    <dgm:cxn modelId="{F11C0C63-FA6B-4D54-8826-7D7CDB47CC01}" type="presOf" srcId="{090841A9-E76C-40A9-9F5A-07E6F0C5FAF3}" destId="{F2285416-7127-4D2B-A465-5666F937D3AB}" srcOrd="0" destOrd="0" presId="urn:microsoft.com/office/officeart/2005/8/layout/arrow4"/>
    <dgm:cxn modelId="{EC3C7D3B-5149-41ED-BA04-D2E1E384777C}" srcId="{5BD1642C-D1C5-4052-92BA-A046850A2D90}" destId="{8343C186-F251-4C28-809C-136B6AFD2948}" srcOrd="1" destOrd="0" parTransId="{DA1D8ECA-0D06-4EAA-AB8F-9DD06BECB9AC}" sibTransId="{02348FCA-1ADD-4E86-8CFE-0135480DBD7D}"/>
    <dgm:cxn modelId="{61951A51-7CE0-4268-8C61-F610143B08E0}" type="presOf" srcId="{5BD1642C-D1C5-4052-92BA-A046850A2D90}" destId="{643FA8FD-37A6-4430-A483-1483499AC576}" srcOrd="0" destOrd="0" presId="urn:microsoft.com/office/officeart/2005/8/layout/arrow4"/>
    <dgm:cxn modelId="{F8476A73-9729-4283-BC5B-ECCDE0E7E397}" type="presParOf" srcId="{643FA8FD-37A6-4430-A483-1483499AC576}" destId="{647262D6-E926-448C-8219-89D78BC67CB9}" srcOrd="0" destOrd="0" presId="urn:microsoft.com/office/officeart/2005/8/layout/arrow4"/>
    <dgm:cxn modelId="{90EA48B0-8D7C-423D-950C-88D7B638A824}" type="presParOf" srcId="{643FA8FD-37A6-4430-A483-1483499AC576}" destId="{F2285416-7127-4D2B-A465-5666F937D3AB}" srcOrd="1" destOrd="0" presId="urn:microsoft.com/office/officeart/2005/8/layout/arrow4"/>
    <dgm:cxn modelId="{696F7DFB-24B3-4254-982C-F14C89919CC0}" type="presParOf" srcId="{643FA8FD-37A6-4430-A483-1483499AC576}" destId="{48F4C26C-C5C1-4EFF-9B0F-8303BF9C13F9}" srcOrd="2" destOrd="0" presId="urn:microsoft.com/office/officeart/2005/8/layout/arrow4"/>
    <dgm:cxn modelId="{839F0996-9655-4414-AFA9-FB44EEFA5599}" type="presParOf" srcId="{643FA8FD-37A6-4430-A483-1483499AC576}" destId="{5BB378E0-683D-4551-B3F9-E1A1BA2405A0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A609C-67E1-4533-9435-A1FE45667995}" type="datetimeFigureOut">
              <a:rPr lang="ru-RU" smtClean="0"/>
              <a:t>13.05.2016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98CE7-3D10-45BC-B6A6-3FAA0C806E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463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health/8211925.stm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fda.gov/ICECI/EnforcementActions/WarningLetters/ucm215236.htm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health/8211925.stm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fda.gov/ICECI/EnforcementActions/WarningLetters/ucm215236.htm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7386461C-18E0-44C8-97C3-5927DBF48F3D}" type="slidenum">
              <a:rPr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265198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E7069B-3E55-458A-AED1-A5293C71866C}" type="slidenum">
              <a:rPr lang="ru-RU" altLang="ru-RU">
                <a:latin typeface="Calibri" panose="020F0502020204030204" pitchFamily="34" charset="0"/>
              </a:rPr>
              <a:pPr eaLnBrk="1" hangingPunct="1"/>
              <a:t>31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22300"/>
            <a:ext cx="6097587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4229100"/>
            <a:ext cx="6356350" cy="4119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3823908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E1E6A65-C958-4CBF-929E-0962B579908C}" type="slidenum">
              <a:rPr lang="ru-RU" altLang="ru-RU">
                <a:latin typeface="Calibri" panose="020F0502020204030204" pitchFamily="34" charset="0"/>
              </a:rPr>
              <a:pPr eaLnBrk="1" hangingPunct="1"/>
              <a:t>32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22300"/>
            <a:ext cx="6097587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4229100"/>
            <a:ext cx="6356350" cy="4119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421116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E1E6A65-C958-4CBF-929E-0962B579908C}" type="slidenum">
              <a:rPr lang="ru-RU" altLang="ru-RU">
                <a:latin typeface="Calibri" panose="020F0502020204030204" pitchFamily="34" charset="0"/>
              </a:rPr>
              <a:pPr eaLnBrk="1" hangingPunct="1"/>
              <a:t>33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22300"/>
            <a:ext cx="6097587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4229100"/>
            <a:ext cx="6356350" cy="4119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1770850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4BEC1-621D-2344-902D-BA7A236E4588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520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 smtClean="0">
                <a:solidFill>
                  <a:srgbClr val="C00000"/>
                </a:solidFill>
              </a:rPr>
              <a:t>Находятся на утверждении: </a:t>
            </a:r>
            <a:r>
              <a:rPr lang="ru-RU" sz="1800" b="1" dirty="0" smtClean="0">
                <a:solidFill>
                  <a:srgbClr val="002060"/>
                </a:solidFill>
              </a:rPr>
              <a:t> Клинические рекомендации «Грипп у беременных»,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</a:rPr>
              <a:t>2015г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200" dirty="0" smtClean="0">
                <a:solidFill>
                  <a:srgbClr val="002060"/>
                </a:solidFill>
              </a:rPr>
              <a:t>(ФГБУ «НИИ гриппа» Минздрава России Кубанский         государственный медицинский университет, Красноярский государственный медицинский университет имени профессора В.Ф. </a:t>
            </a:r>
            <a:r>
              <a:rPr lang="ru-RU" sz="1200" dirty="0" err="1" smtClean="0">
                <a:solidFill>
                  <a:srgbClr val="002060"/>
                </a:solidFill>
              </a:rPr>
              <a:t>Войно-Ясенецкого</a:t>
            </a:r>
            <a:r>
              <a:rPr lang="ru-RU" sz="1200" dirty="0" smtClean="0">
                <a:solidFill>
                  <a:srgbClr val="002060"/>
                </a:solidFill>
              </a:rPr>
              <a:t>)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1200" b="1" dirty="0" smtClean="0">
                <a:solidFill>
                  <a:srgbClr val="002060"/>
                </a:solidFill>
              </a:rPr>
              <a:t>Клинические рекомендации (Протокол лечения) оказания медицинской помощи детям больным гриппом - 2013г</a:t>
            </a:r>
            <a:r>
              <a:rPr lang="ru-RU" sz="1200" dirty="0" smtClean="0">
                <a:solidFill>
                  <a:srgbClr val="002060"/>
                </a:solidFill>
              </a:rPr>
              <a:t> </a:t>
            </a:r>
            <a:r>
              <a:rPr lang="ru-RU" sz="1000" dirty="0" smtClean="0">
                <a:solidFill>
                  <a:srgbClr val="002060"/>
                </a:solidFill>
              </a:rPr>
              <a:t>(ФГБУ НИИ Гриппа МЗ РФ, ФГБУ НИИДИ ФМБА России)</a:t>
            </a:r>
          </a:p>
          <a:p>
            <a:pPr marL="514350" lvl="0" indent="-514350">
              <a:buFont typeface="+mj-lt"/>
              <a:buAutoNum type="arabicPeriod"/>
            </a:pPr>
            <a:endParaRPr lang="ru-RU" sz="12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9FE21-EF60-437A-B1BC-16EAB9BB2CC5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541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            Международный обзор 220 клинических исследований, опубликованный в авторитетном медицинском журнале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Lancet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данном обзоре, авторы сделали заключение о том, что применение гомеопатических препаратов сопоставимо по эффективности с плацебо.  Обзор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вложении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Shang A et al, Egger M. Are the clinical effects of homoeopathy placebo effects? Comparative study of placebo-controlled trials of homoeopathy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allopathy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Lancet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2005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27-Sep 2;366(9487):726-32.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            Есть новость на сайте BBC, где ВОЗ сделала официальное заявление о недопустимости рекламы и применения гомеопатии при лечении опасных заболеваний, тем самым впервые открыто и однозначно продемонстрировав свою позицию в отношении этого вида лечения.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http://news.bbc.co.uk/2/hi/health/8211925.stm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            Письмо-предупреждение FDA (США) организациям (во вложении), представляющим недостоверную информацию об эффективности гомеопатических препаратов для лечения гриппа  A/H1N1. FDA потребовало  в кратчайшие сроки  удалить всю недостоверную информацию об эффективности гомеопатических препаратов  в отношении гриппа А/H1N1 с сайтов организаций, распространяющих гомеопатические средства (в том числе и информацию о возможности применения препарата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Оциллококцинум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облегчения симптомов гриппа).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http://www.fda.gov/ICECI/EnforcementActions/WarningLetters/ucm215236.htm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93982-FD75-4563-B4B1-9C68CC460C95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618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            Международный обзор 220 клинических исследований, опубликованный в авторитетном медицинском журнале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Lancet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данном обзоре, авторы сделали заключение о том, что применение гомеопатических препаратов сопоставимо по эффективности с плацебо.  Обзор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вложении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Shang A et al, Egger M. Are the clinical effects of homoeopathy placebo effects? Comparative study of placebo-controlled trials of homoeopathy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allopathy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Lancet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2005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27-Sep 2;366(9487):726-32.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            Есть новость на сайте BBC, где ВОЗ сделала официальное заявление о недопустимости рекламы и применения гомеопатии при лечении опасных заболеваний, тем самым впервые открыто и однозначно продемонстрировав свою позицию в отношении этого вида лечения.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http://news.bbc.co.uk/2/hi/health/8211925.stm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            Письмо-предупреждение FDA (США) организациям (во вложении), представляющим недостоверную информацию об эффективности гомеопатических препаратов для лечения гриппа  A/H1N1. FDA потребовало  в кратчайшие сроки  удалить всю недостоверную информацию об эффективности гомеопатических препаратов  в отношении гриппа А/H1N1 с сайтов организаций, распространяющих гомеопатические средства (в том числе и информацию о возможности применения препарата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Оциллококцинум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облегчения симптомов гриппа).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http://www.fda.gov/ICECI/EnforcementActions/WarningLetters/ucm215236.htm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93982-FD75-4563-B4B1-9C68CC460C95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626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2750" y="595313"/>
            <a:ext cx="6045200" cy="34004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65625"/>
            <a:ext cx="5076825" cy="40640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600" smtClean="0">
                <a:latin typeface="Helvetica" pitchFamily="34" charset="0"/>
                <a:ea typeface="MS PGothic" pitchFamily="34" charset="-128"/>
              </a:rPr>
              <a:t>To quote Sir William Osler</a:t>
            </a:r>
          </a:p>
        </p:txBody>
      </p:sp>
    </p:spTree>
    <p:extLst>
      <p:ext uri="{BB962C8B-B14F-4D97-AF65-F5344CB8AC3E}">
        <p14:creationId xmlns:p14="http://schemas.microsoft.com/office/powerpoint/2010/main" val="1914896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2750" y="595313"/>
            <a:ext cx="6045200" cy="34004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65625"/>
            <a:ext cx="5076825" cy="40640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600" smtClean="0">
                <a:latin typeface="Helvetica" pitchFamily="34" charset="0"/>
                <a:ea typeface="MS PGothic" pitchFamily="34" charset="-128"/>
              </a:rPr>
              <a:t>To quote Sir William Osler</a:t>
            </a:r>
          </a:p>
        </p:txBody>
      </p:sp>
    </p:spTree>
    <p:extLst>
      <p:ext uri="{BB962C8B-B14F-4D97-AF65-F5344CB8AC3E}">
        <p14:creationId xmlns:p14="http://schemas.microsoft.com/office/powerpoint/2010/main" val="826098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Грипп – способен</a:t>
            </a:r>
            <a:r>
              <a:rPr lang="ru-RU" baseline="0" dirty="0" smtClean="0"/>
              <a:t> в короткие сроки формировать вспышки подъема заболеваемости.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A44D6-89A5-42FB-BC1A-AB47392882A0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19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Пандемия – это распространение нового заболевания в мировых масштабах.</a:t>
            </a:r>
          </a:p>
          <a:p>
            <a:endParaRPr lang="ru-RU" dirty="0" smtClean="0"/>
          </a:p>
          <a:p>
            <a:r>
              <a:rPr lang="ru-RU" dirty="0" smtClean="0"/>
              <a:t>Пандемия гриппа происходит, когда появляется новый вирус гриппа и распространяется по всему миру, и большинство людей не обладают иммунитетом. Вирусы, вызывавшие прежние пандемии, обычно происходили от вирусов гриппа животных.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A44D6-89A5-42FB-BC1A-AB47392882A0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77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0C34E-CFC0-4947-922E-7297AFABBB4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75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Ссылки</a:t>
            </a:r>
          </a:p>
          <a:p>
            <a:r>
              <a:rPr lang="en-US" dirty="0" smtClean="0"/>
              <a:t>http://www.cdc.gov/flu/antivirals/whatyoushould.htm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E588B-904B-4968-BFFB-BC35BBAF608E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14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Ссылки</a:t>
            </a:r>
          </a:p>
          <a:p>
            <a:r>
              <a:rPr lang="en-US" dirty="0" smtClean="0"/>
              <a:t>http://www.cdc.gov/flu/antivirals/whatyoushould.htm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E588B-904B-4968-BFFB-BC35BBAF608E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190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A44D6-89A5-42FB-BC1A-AB47392882A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141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 Поскольку КИ Арбидола проводились по стандартам и требованиям, принятым в 80-90 годы, и были опубликованы только обзоры исследований,   в различных информационных источниках периодически появляется ложная информация, что с  современных позиций доказательной медицины Арбидол является не эффективным препаратом.    В январе 2011г была опубликована статья, в которой представлен анализ КИ Арбидола именно с современных позиций доказательной медицины,  а также  результаты сравнения опубликованных данных, по эффективности различных этиотропных противовирусных препаратов.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5F4A54-1A6C-41A8-9112-A060C292B19B}" type="slidenum">
              <a:rPr lang="ru-RU" altLang="ru-RU">
                <a:latin typeface="Calibri" panose="020F0502020204030204" pitchFamily="34" charset="0"/>
              </a:rPr>
              <a:pPr eaLnBrk="1" hangingPunct="1"/>
              <a:t>27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025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 Поскольку КИ Арбидола проводились по стандартам и требованиям, принятым в 80-90 годы, и были опубликованы только обзоры исследований,   в различных информационных источниках периодически появляется ложная информация, что с  современных позиций доказательной медицины Арбидол является не эффективным препаратом.    В январе 2011г была опубликована статья, в которой представлен анализ КИ Арбидола именно с современных позиций доказательной медицины,  а также  результаты сравнения опубликованных данных, по эффективности различных этиотропных противовирусных препаратов.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A8833BD-F8A0-4DB9-8AFB-C741111E41B2}" type="slidenum">
              <a:rPr lang="ru-RU" altLang="ru-RU">
                <a:latin typeface="Calibri" panose="020F0502020204030204" pitchFamily="34" charset="0"/>
              </a:rPr>
              <a:pPr eaLnBrk="1" hangingPunct="1"/>
              <a:t>28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167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F3BD9-E526-4DC9-B074-BD82F6062D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810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CB152-325F-4613-9363-196F04B9FE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075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39467-F644-42D7-883E-01FA4C8D36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5571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empl7+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54400" y="2571875"/>
            <a:ext cx="8314248" cy="361819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70101" y="312218"/>
            <a:ext cx="8368953" cy="933589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859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79153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B995F-17E9-46E5-8109-B025B2DC3A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975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F224A-6CCD-4CFF-BA6D-31C1FC7A5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632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BE80A-C589-449C-96FB-81F9B0DA65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253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CCC62-6EA6-4EF4-872B-64B9A4C9F7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2898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F02A5-FEB5-421D-B027-B30A9CAD3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9737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CE0E9-4C00-4853-A9C9-AB6E672CE4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403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4D209-C3FC-4B75-B074-A2CFB9BE9C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4946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EF199-43FD-4D28-A4D8-310E58278B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8181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Click to edit Master text styles</a:t>
            </a:r>
          </a:p>
          <a:p>
            <a:pPr lvl="1"/>
            <a:r>
              <a:rPr lang="ru-RU" altLang="ru-RU" smtClean="0"/>
              <a:t>Second level</a:t>
            </a:r>
          </a:p>
          <a:p>
            <a:pPr lvl="2"/>
            <a:r>
              <a:rPr lang="ru-RU" altLang="ru-RU" smtClean="0"/>
              <a:t>Third level</a:t>
            </a:r>
          </a:p>
          <a:p>
            <a:pPr lvl="3"/>
            <a:r>
              <a:rPr lang="ru-RU" altLang="ru-RU" smtClean="0"/>
              <a:t>Fourth level</a:t>
            </a:r>
          </a:p>
          <a:p>
            <a:pPr lvl="4"/>
            <a:r>
              <a:rPr lang="ru-RU" alt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ea typeface="ヒラギノ角ゴ Pro W3" pitchFamily="-6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ea typeface="ヒラギノ角ゴ Pro W3" pitchFamily="-6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  <a:ea typeface="ヒラギノ角ゴ Pro W3" pitchFamily="-6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491F16-3DD3-46DF-9438-567753333251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29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ヒラギノ角ゴ Pro W3" pitchFamily="-64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ヒラギノ角ゴ Pro W3" pitchFamily="-64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ヒラギノ角ゴ Pro W3" pitchFamily="-64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ヒラギノ角ゴ Pro W3" pitchFamily="-64" charset="-128"/>
          <a:cs typeface="ヒラギノ角ゴ Pro W3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ヒラギノ角ゴ Pro W3" pitchFamily="-6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ヒラギノ角ゴ Pro W3" pitchFamily="-6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ヒラギノ角ゴ Pro W3" pitchFamily="-6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ヒラギノ角ゴ Pro W3" pitchFamily="-6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google.ru/url?sa=i&amp;rct=j&amp;q=&amp;esrc=s&amp;frm=1&amp;source=images&amp;cd=&amp;cad=rja&amp;docid=i89prUk7p4gN0M&amp;tbnid=ETAhk-JsK2f4qM:&amp;ved=0CAUQjRw&amp;url=http://kodan.ru/show.php?cat=11&amp;ei=2k7vUtn6Iuje4QSS8oHIBQ&amp;bvm=bv.60444564,d.bGE&amp;psig=AFQjCNEzf63lV9qSApMW0NNVt6pRUTQjog&amp;ust=1391501393476580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da.gov/ICECI/EnforcementActions/WarningLetters/ucm215236.htm" TargetMode="External"/><Relationship Id="rId3" Type="http://schemas.openxmlformats.org/officeDocument/2006/relationships/image" Target="../media/image76.png"/><Relationship Id="rId7" Type="http://schemas.openxmlformats.org/officeDocument/2006/relationships/hyperlink" Target="http://news.bbc.co.uk/2/hi/health/8211925.st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3.wdp"/><Relationship Id="rId9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search?tbo=p&amp;tbm=pts&amp;hl=en&amp;q=ininventor:%22Felix+Ivanovich+Ershov%22" TargetMode="External"/><Relationship Id="rId13" Type="http://schemas.openxmlformats.org/officeDocument/2006/relationships/hyperlink" Target="http://www.google.com/search?tbo=p&amp;tbm=pts&amp;hl=en&amp;q=ininventor:%22%D0%92%D0%BB%D0%B0%D0%B4%D0%B8%D0%BC%D0%B8%D1%80+%D0%93%D0%B5%D0%BE%D1%80%D0%B3%D0%B8%D0%B5%D0%B2%D0%B8%D1%87+%D0%9D%D0%95%D0%A1%D0%A2%D0%95%D0%A0%D0%95%D0%9D%D0%9A%D0%9E%22" TargetMode="External"/><Relationship Id="rId18" Type="http://schemas.openxmlformats.org/officeDocument/2006/relationships/hyperlink" Target="http://www.google.com/patents/WO2012050483A1.enw?cl=ru" TargetMode="External"/><Relationship Id="rId3" Type="http://schemas.openxmlformats.org/officeDocument/2006/relationships/hyperlink" Target="http://www.google.com/patents/CN103189393A?hl=ru&amp;cl=ru" TargetMode="External"/><Relationship Id="rId7" Type="http://schemas.openxmlformats.org/officeDocument/2006/relationships/hyperlink" Target="http://www.google.com/search?tbo=p&amp;tbm=pts&amp;hl=en&amp;q=ininventor:%22Natalya+Uryevna+Alekseeva%22" TargetMode="External"/><Relationship Id="rId12" Type="http://schemas.openxmlformats.org/officeDocument/2006/relationships/hyperlink" Target="http://www.google.com/search?tbo=p&amp;tbm=pts&amp;hl=en&amp;q=ininventor:%22%D0%A4%D0%B5%D0%BB%D0%B8%D0%BA%D1%81+%D0%98%D0%B2%D0%B0%D0%BD%D0%BE%D0%B2%D0%B8%D1%87+%D0%95%D0%A0%D0%A8%D0%9E%D0%92%22" TargetMode="External"/><Relationship Id="rId17" Type="http://schemas.openxmlformats.org/officeDocument/2006/relationships/hyperlink" Target="http://www.google.com/patents/WO2012050483A1.bibtex?cl=ru" TargetMode="External"/><Relationship Id="rId2" Type="http://schemas.openxmlformats.org/officeDocument/2006/relationships/hyperlink" Target="http://www.google.com/patents/CA2811583A1?hl=ru&amp;cl=ru" TargetMode="External"/><Relationship Id="rId16" Type="http://schemas.openxmlformats.org/officeDocument/2006/relationships/hyperlink" Target="http://www.google.com/search?tbo=p&amp;tbm=pts&amp;hl=en&amp;q=inassignee:%22%D0%9E%D0%B1%D1%89%D0%B5%D1%81%D1%82%D0%B2%D0%BE+%D0%A1+%D0%9E%D0%B3%D1%80%D0%B0%D0%BD%D0%B8%D1%87%D0%B5%D0%BD%D0%BD%D0%BE%D0%B9+%D0%9E%D1%82%D0%B2%D0%B5%D1%82%D1%81%D1%82%D0%B2%D0%B5%D0%BD%D0%BD%D0%BE%D1%81%D1%82%D1%8C%D1%8E+%22%D0%9D%D0%B8%D0%B0%D1%80%D0%BC%D0%B5%D0%B4%D0%B8%D0%BA+%D0%9F%D0%BB%D1%8E%D1%81%22%2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patents/US20130266534?hl=ru&amp;cl=ru" TargetMode="External"/><Relationship Id="rId11" Type="http://schemas.openxmlformats.org/officeDocument/2006/relationships/hyperlink" Target="http://www.google.com/search?tbo=p&amp;tbm=pts&amp;hl=en&amp;q=ininventor:%22%D0%9D%D0%B0%D1%82%D0%B0%D0%BB%D1%8C%D1%8F+%D0%AE%D1%80%D1%8C%D0%B5%D0%B2%D0%BD%D0%B0+%D0%90%D0%9B%D0%95%D0%9A%D0%A1%D0%95%D0%95%D0%92%D0%90%22" TargetMode="External"/><Relationship Id="rId5" Type="http://schemas.openxmlformats.org/officeDocument/2006/relationships/hyperlink" Target="http://www.google.com/patents/EP2628754A4?hl=ru&amp;cl=ru" TargetMode="External"/><Relationship Id="rId15" Type="http://schemas.openxmlformats.org/officeDocument/2006/relationships/hyperlink" Target="http://www.google.com/search?tbo=p&amp;tbm=pts&amp;hl=en&amp;q=inassignee:%22Obshestvo+S+Ogranichennoi+Otvetstvennostyu+%22Niarmedik+Plus%22%22" TargetMode="External"/><Relationship Id="rId10" Type="http://schemas.openxmlformats.org/officeDocument/2006/relationships/hyperlink" Target="http://www.google.com/search?tbo=p&amp;tbm=pts&amp;hl=en&amp;q=ininventor:%22Abdushukur+Abdukhalilovich+Sarymsakov%22" TargetMode="External"/><Relationship Id="rId19" Type="http://schemas.openxmlformats.org/officeDocument/2006/relationships/hyperlink" Target="http://www.google.com/patents/WO2012050483A1.ris?cl=ru" TargetMode="External"/><Relationship Id="rId4" Type="http://schemas.openxmlformats.org/officeDocument/2006/relationships/hyperlink" Target="http://www.google.com/patents/EP2628754A1?hl=ru&amp;cl=ru" TargetMode="External"/><Relationship Id="rId9" Type="http://schemas.openxmlformats.org/officeDocument/2006/relationships/hyperlink" Target="http://www.google.com/search?tbo=p&amp;tbm=pts&amp;hl=en&amp;q=ininventor:%22Vladimir+Georgievich+Nesterenko%22" TargetMode="External"/><Relationship Id="rId14" Type="http://schemas.openxmlformats.org/officeDocument/2006/relationships/hyperlink" Target="http://www.google.com/search?tbo=p&amp;tbm=pts&amp;hl=en&amp;q=ininventor:%22%D0%90%D0%B1%D0%B4%D1%83%D1%88%D1%83%D0%BA%D1%83%D1%80+%D0%90%D0%B1%D0%B4%D1%83%D1%85%D0%B0%D0%BB%D0%B8%D0%BB%D0%BE%D0%B2%D0%B8%D1%87+%D0%A1%D0%90%D0%A0%D0%AB%D0%9C%D0%A1%D0%90%D0%9A%D0%9E%D0%92%22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5950" y="3115670"/>
            <a:ext cx="7704856" cy="1028700"/>
          </a:xfrm>
        </p:spPr>
        <p:txBody>
          <a:bodyPr anchor="ctr"/>
          <a:lstStyle/>
          <a:p>
            <a:pPr eaLnBrk="1" hangingPunct="1"/>
            <a:r>
              <a:rPr lang="ru-RU" altLang="ru-RU" sz="3600" b="1" dirty="0">
                <a:solidFill>
                  <a:schemeClr val="bg1"/>
                </a:solidFill>
              </a:rPr>
              <a:t>ОРВИ и грипп </a:t>
            </a:r>
            <a:r>
              <a:rPr lang="ru-RU" altLang="ru-RU" sz="3600" b="1" dirty="0" smtClean="0">
                <a:solidFill>
                  <a:schemeClr val="bg1"/>
                </a:solidFill>
              </a:rPr>
              <a:t>- мифы и реальность</a:t>
            </a:r>
            <a:br>
              <a:rPr lang="ru-RU" altLang="ru-RU" sz="3600" b="1" dirty="0" smtClean="0">
                <a:solidFill>
                  <a:schemeClr val="bg1"/>
                </a:solidFill>
              </a:rPr>
            </a:br>
            <a:r>
              <a:rPr lang="ru-RU" altLang="ru-RU" sz="3600" b="1" dirty="0" smtClean="0">
                <a:solidFill>
                  <a:schemeClr val="bg1"/>
                </a:solidFill>
              </a:rPr>
              <a:t/>
            </a:r>
            <a:br>
              <a:rPr lang="ru-RU" altLang="ru-RU" sz="3600" b="1" dirty="0" smtClean="0">
                <a:solidFill>
                  <a:schemeClr val="bg1"/>
                </a:solidFill>
              </a:rPr>
            </a:br>
            <a:r>
              <a:rPr lang="ru-RU" altLang="ru-RU" sz="3600" b="1" dirty="0" smtClean="0">
                <a:solidFill>
                  <a:schemeClr val="bg1"/>
                </a:solidFill>
              </a:rPr>
              <a:t> </a:t>
            </a:r>
            <a:r>
              <a:rPr lang="ru-RU" altLang="ru-RU" sz="3600" b="1" dirty="0">
                <a:solidFill>
                  <a:schemeClr val="bg1"/>
                </a:solidFill>
              </a:rPr>
              <a:t>Стратегия назначения врачом терапии гриппа и </a:t>
            </a:r>
            <a:r>
              <a:rPr lang="ru-RU" altLang="ru-RU" sz="3600" b="1" dirty="0" smtClean="0">
                <a:solidFill>
                  <a:schemeClr val="bg1"/>
                </a:solidFill>
              </a:rPr>
              <a:t>ОРВИ</a:t>
            </a:r>
            <a:endParaRPr lang="ru-RU" altLang="ru-RU" sz="2000" b="1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8830" y="5662990"/>
            <a:ext cx="3947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Осипова Екатерина</a:t>
            </a:r>
          </a:p>
          <a:p>
            <a:r>
              <a:rPr lang="ru-RU" b="1" dirty="0">
                <a:solidFill>
                  <a:srgbClr val="FFFFFF"/>
                </a:solidFill>
              </a:rPr>
              <a:t>начальник медицинского отдела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87116" y="547832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2</a:t>
            </a:r>
            <a:r>
              <a:rPr lang="ru-RU" b="1" dirty="0" smtClean="0">
                <a:solidFill>
                  <a:srgbClr val="FFFFFF"/>
                </a:solidFill>
              </a:rPr>
              <a:t>0</a:t>
            </a:r>
            <a:r>
              <a:rPr lang="en-US" b="1" dirty="0" smtClean="0">
                <a:solidFill>
                  <a:srgbClr val="FFFFFF"/>
                </a:solidFill>
              </a:rPr>
              <a:t>.</a:t>
            </a:r>
            <a:r>
              <a:rPr lang="ru-RU" b="1" dirty="0" smtClean="0">
                <a:solidFill>
                  <a:srgbClr val="FFFFFF"/>
                </a:solidFill>
              </a:rPr>
              <a:t>04.2016</a:t>
            </a:r>
            <a:endParaRPr lang="ru-RU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11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3359696" y="404665"/>
            <a:ext cx="6739646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FFFF"/>
                </a:solidFill>
                <a:cs typeface="Arial" pitchFamily="34" charset="0"/>
              </a:rPr>
              <a:t>Группы риска по осложненному течению гриппа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8384" y="1528332"/>
            <a:ext cx="536773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2D2D8A"/>
                </a:solidFill>
                <a:cs typeface="Arial" charset="0"/>
              </a:rPr>
              <a:t>Дети в возрасте менее 5 лет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b="1" dirty="0">
              <a:solidFill>
                <a:srgbClr val="2D2D8A"/>
              </a:solidFill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2D2D8A"/>
                </a:solidFill>
                <a:cs typeface="Arial" charset="0"/>
              </a:rPr>
              <a:t>Пожилые люди старше 65 лет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2000" b="1" dirty="0">
              <a:solidFill>
                <a:srgbClr val="2D2D8A"/>
              </a:solidFill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2D2D8A"/>
                </a:solidFill>
                <a:cs typeface="Arial" charset="0"/>
              </a:rPr>
              <a:t>Беременные женщины или женщины в послеродовом периоде (2 недели после родов)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b="1" dirty="0">
              <a:solidFill>
                <a:srgbClr val="2D2D8A"/>
              </a:solidFill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2D2D8A"/>
                </a:solidFill>
                <a:cs typeface="Arial" charset="0"/>
              </a:rPr>
              <a:t>Пациенты с ожирением (ИМТ ≥ 40)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b="1" dirty="0">
              <a:solidFill>
                <a:srgbClr val="2D2D8A"/>
              </a:solidFill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2D2D8A"/>
                </a:solidFill>
                <a:cs typeface="Arial" charset="0"/>
              </a:rPr>
              <a:t>Лица, страдающие хроническими заболеваниями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b="1" dirty="0">
              <a:solidFill>
                <a:srgbClr val="2D2D8A"/>
              </a:solidFill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2D2D8A"/>
                </a:solidFill>
                <a:cs typeface="Arial" charset="0"/>
              </a:rPr>
              <a:t>Пациенты с </a:t>
            </a:r>
            <a:r>
              <a:rPr lang="ru-RU" sz="2000" b="1" dirty="0" err="1">
                <a:solidFill>
                  <a:srgbClr val="2D2D8A"/>
                </a:solidFill>
                <a:cs typeface="Arial" charset="0"/>
              </a:rPr>
              <a:t>иммуносупрессивными</a:t>
            </a:r>
            <a:r>
              <a:rPr lang="ru-RU" sz="2000" b="1" dirty="0">
                <a:solidFill>
                  <a:srgbClr val="2D2D8A"/>
                </a:solidFill>
                <a:cs typeface="Arial" charset="0"/>
              </a:rPr>
              <a:t> состояниями</a:t>
            </a:r>
          </a:p>
        </p:txBody>
      </p:sp>
      <p:graphicFrame>
        <p:nvGraphicFramePr>
          <p:cNvPr id="2" name="Схема 1"/>
          <p:cNvGraphicFramePr/>
          <p:nvPr>
            <p:extLst/>
          </p:nvPr>
        </p:nvGraphicFramePr>
        <p:xfrm>
          <a:off x="5447928" y="1596056"/>
          <a:ext cx="6096000" cy="5505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91544" y="6326378"/>
            <a:ext cx="572777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i="1" dirty="0">
                <a:solidFill>
                  <a:prstClr val="black"/>
                </a:solidFill>
                <a:cs typeface="Arial" charset="0"/>
              </a:rPr>
              <a:t>CDC. 2011-2012 Influenza Antiviral Medications: A Summary for Clinicians. August 30, 2011</a:t>
            </a:r>
            <a:endParaRPr lang="ru-RU" sz="1050" i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1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5900102"/>
            <a:ext cx="818794" cy="68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59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997" y="476672"/>
            <a:ext cx="6936182" cy="936104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Противовирусная терапия при гриппе должна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6063" y="6349970"/>
            <a:ext cx="7344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CDC. 2011-2012 Influenza Antiviral Medications: A Summary for Clinicians. August 30, 2011 </a:t>
            </a:r>
            <a:endParaRPr lang="ru-RU" sz="1200" i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6874" y="1979542"/>
            <a:ext cx="5093202" cy="409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</a:rPr>
              <a:t>назначаться как можно раньше</a:t>
            </a:r>
            <a:r>
              <a:rPr lang="ru-RU" sz="2000" dirty="0">
                <a:solidFill>
                  <a:srgbClr val="1C502A"/>
                </a:solidFill>
              </a:rPr>
              <a:t> </a:t>
            </a:r>
            <a:r>
              <a:rPr lang="ru-RU" sz="2000" dirty="0">
                <a:solidFill>
                  <a:srgbClr val="2D2D8A"/>
                </a:solidFill>
              </a:rPr>
              <a:t>с момента клинической манифестации, в идеале – в первые 48 часов от начала болезни</a:t>
            </a:r>
          </a:p>
          <a:p>
            <a:endParaRPr lang="ru-RU" sz="2000" dirty="0">
              <a:solidFill>
                <a:srgbClr val="1C502A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solidFill>
                  <a:srgbClr val="2D2D8A"/>
                </a:solidFill>
              </a:rPr>
              <a:t>начинаться </a:t>
            </a:r>
            <a:r>
              <a:rPr lang="ru-RU" sz="2000" b="1" dirty="0">
                <a:solidFill>
                  <a:srgbClr val="FF0000"/>
                </a:solidFill>
              </a:rPr>
              <a:t>без ожидания лабораторной верификации</a:t>
            </a:r>
            <a:r>
              <a:rPr lang="ru-RU" sz="2000" dirty="0">
                <a:solidFill>
                  <a:srgbClr val="1C502A"/>
                </a:solidFill>
              </a:rPr>
              <a:t> </a:t>
            </a:r>
            <a:r>
              <a:rPr lang="ru-RU" sz="2000" dirty="0">
                <a:solidFill>
                  <a:srgbClr val="2D2D8A"/>
                </a:solidFill>
              </a:rPr>
              <a:t>диагноза</a:t>
            </a:r>
          </a:p>
          <a:p>
            <a:endParaRPr lang="ru-RU" sz="2000" dirty="0">
              <a:solidFill>
                <a:srgbClr val="1C502A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solidFill>
                  <a:srgbClr val="2D2D8A"/>
                </a:solidFill>
              </a:rPr>
              <a:t>приводить к</a:t>
            </a:r>
            <a:r>
              <a:rPr lang="ru-RU" sz="2000" dirty="0">
                <a:solidFill>
                  <a:srgbClr val="1C502A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снижению риска развития осложнений</a:t>
            </a:r>
            <a:r>
              <a:rPr lang="ru-RU" sz="2000" dirty="0">
                <a:solidFill>
                  <a:srgbClr val="2D2D8A"/>
                </a:solidFill>
              </a:rPr>
              <a:t>, укорочение периода лихорадки и других симптомов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2622100"/>
            <a:ext cx="348858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26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7688" y="550099"/>
            <a:ext cx="7080198" cy="1080120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Позднее назначение ПВТ при гриппе может быть эффективно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1726" y="2204865"/>
            <a:ext cx="4450298" cy="3693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3-4 сутки от начала заболевания</a:t>
            </a:r>
          </a:p>
          <a:p>
            <a:pPr algn="ctr"/>
            <a:endParaRPr lang="ru-RU" sz="2400" b="1" dirty="0">
              <a:solidFill>
                <a:srgbClr val="1C502A"/>
              </a:solidFill>
            </a:endParaRPr>
          </a:p>
          <a:p>
            <a:pPr marL="285750" lvl="2" indent="-285750" algn="just">
              <a:buFont typeface="Wingdings" pitchFamily="2" charset="2"/>
              <a:buChar char="ü"/>
            </a:pPr>
            <a:r>
              <a:rPr lang="ru-RU" b="1" i="1" dirty="0">
                <a:solidFill>
                  <a:srgbClr val="2D2D8A"/>
                </a:solidFill>
              </a:rPr>
              <a:t>снижение риска развития тяжелых форм гриппа</a:t>
            </a:r>
          </a:p>
          <a:p>
            <a:pPr marL="285750" lvl="2" indent="-285750" algn="just"/>
            <a:endParaRPr lang="ru-RU" b="1" i="1" dirty="0">
              <a:solidFill>
                <a:srgbClr val="1C502A"/>
              </a:solidFill>
            </a:endParaRPr>
          </a:p>
          <a:p>
            <a:pPr marL="285750" lvl="2" indent="-285750" algn="just">
              <a:buFont typeface="Wingdings" pitchFamily="2" charset="2"/>
              <a:buChar char="ü"/>
            </a:pPr>
            <a:r>
              <a:rPr lang="ru-RU" b="1" i="1" dirty="0">
                <a:solidFill>
                  <a:srgbClr val="2D2D8A"/>
                </a:solidFill>
              </a:rPr>
              <a:t>предотвращении тяжелых осложнений со стороны дыхательной системы </a:t>
            </a:r>
          </a:p>
          <a:p>
            <a:pPr marL="285750" lvl="2" indent="-285750" algn="just">
              <a:buFont typeface="Wingdings" pitchFamily="2" charset="2"/>
              <a:buChar char="ü"/>
            </a:pPr>
            <a:endParaRPr lang="ru-RU" b="1" i="1" dirty="0">
              <a:solidFill>
                <a:srgbClr val="2D2D8A"/>
              </a:solidFill>
            </a:endParaRPr>
          </a:p>
          <a:p>
            <a:pPr marL="285750" lvl="2" indent="-285750" algn="just">
              <a:buFont typeface="Wingdings" pitchFamily="2" charset="2"/>
              <a:buChar char="ü"/>
            </a:pPr>
            <a:r>
              <a:rPr lang="ru-RU" b="1" i="1" dirty="0">
                <a:solidFill>
                  <a:srgbClr val="2D2D8A"/>
                </a:solidFill>
              </a:rPr>
              <a:t>предотвращение летальных случаев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35560" y="6207696"/>
            <a:ext cx="3110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Yu, et al. Clinical Infectious Diseases, 2011</a:t>
            </a:r>
            <a:endParaRPr lang="ru-RU" sz="1200" i="1" dirty="0">
              <a:solidFill>
                <a:srgbClr val="000000"/>
              </a:solidFill>
            </a:endParaRPr>
          </a:p>
          <a:p>
            <a:r>
              <a:rPr lang="da-DK" sz="1200" i="1" dirty="0">
                <a:solidFill>
                  <a:srgbClr val="000000"/>
                </a:solidFill>
              </a:rPr>
              <a:t>Siston, et al JAMA 2009</a:t>
            </a:r>
            <a:endParaRPr lang="ru-RU" sz="1200" i="1" dirty="0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636912"/>
            <a:ext cx="3831972" cy="282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44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981200"/>
            <a:ext cx="5618205" cy="4114800"/>
          </a:xfrm>
        </p:spPr>
        <p:txBody>
          <a:bodyPr/>
          <a:lstStyle/>
          <a:p>
            <a:pPr marL="0" indent="0">
              <a:buNone/>
            </a:pPr>
            <a:endParaRPr lang="ru-RU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1066800" y="2133600"/>
            <a:ext cx="561820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Лучшая защита от гриппа – это маска</a:t>
            </a:r>
          </a:p>
          <a:p>
            <a:pPr marL="0" indent="0">
              <a:buFontTx/>
              <a:buNone/>
            </a:pP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405" y="2133600"/>
            <a:ext cx="4762500" cy="3571875"/>
          </a:xfrm>
          <a:prstGeom prst="rect">
            <a:avLst/>
          </a:prstGeom>
        </p:spPr>
      </p:pic>
      <p:sp>
        <p:nvSpPr>
          <p:cNvPr id="8" name="Заголовок 5"/>
          <p:cNvSpPr>
            <a:spLocks noGrp="1"/>
          </p:cNvSpPr>
          <p:nvPr>
            <p:ph type="title"/>
          </p:nvPr>
        </p:nvSpPr>
        <p:spPr>
          <a:xfrm>
            <a:off x="2063552" y="908721"/>
            <a:ext cx="7776864" cy="758825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Миф 3</a:t>
            </a: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07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2"/>
          <p:cNvPicPr>
            <a:picLocks noChangeAspect="1"/>
          </p:cNvPicPr>
          <p:nvPr/>
        </p:nvPicPr>
        <p:blipFill>
          <a:blip r:embed="rId2"/>
          <a:srcRect l="25375" r="11118"/>
          <a:stretch>
            <a:fillRect/>
          </a:stretch>
        </p:blipFill>
        <p:spPr bwMode="auto">
          <a:xfrm>
            <a:off x="6967075" y="2575445"/>
            <a:ext cx="3375498" cy="332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бъект 2"/>
          <p:cNvSpPr txBox="1">
            <a:spLocks/>
          </p:cNvSpPr>
          <p:nvPr/>
        </p:nvSpPr>
        <p:spPr bwMode="auto">
          <a:xfrm>
            <a:off x="1289195" y="1371322"/>
            <a:ext cx="5616624" cy="45259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endParaRPr lang="ru-RU" sz="2000" b="1" kern="0" dirty="0">
              <a:solidFill>
                <a:srgbClr val="FF0000"/>
              </a:solidFill>
              <a:cs typeface="Arial"/>
            </a:endParaRPr>
          </a:p>
          <a:p>
            <a:pPr marL="0" indent="0" algn="ctr" eaLnBrk="1" hangingPunct="1">
              <a:buNone/>
              <a:defRPr/>
            </a:pPr>
            <a:r>
              <a:rPr lang="ru-RU" sz="2000" b="1" kern="0" dirty="0">
                <a:solidFill>
                  <a:srgbClr val="FF0000"/>
                </a:solidFill>
                <a:cs typeface="Arial"/>
              </a:rPr>
              <a:t>НО!!!</a:t>
            </a:r>
          </a:p>
          <a:p>
            <a:pPr marL="0" indent="0" algn="ctr" eaLnBrk="1" hangingPunct="1">
              <a:buNone/>
              <a:defRPr/>
            </a:pPr>
            <a:endParaRPr lang="ru-RU" sz="2000" b="1" kern="0" dirty="0">
              <a:solidFill>
                <a:srgbClr val="FF0000"/>
              </a:solidFill>
              <a:cs typeface="Arial"/>
            </a:endParaRPr>
          </a:p>
          <a:p>
            <a:pPr eaLnBrk="1" hangingPunct="1">
              <a:defRPr/>
            </a:pPr>
            <a:r>
              <a:rPr lang="ru-RU" sz="2400" b="1" kern="0" dirty="0">
                <a:solidFill>
                  <a:srgbClr val="002060"/>
                </a:solidFill>
                <a:cs typeface="Arial"/>
              </a:rPr>
              <a:t>не дает 100% защиты от гриппа</a:t>
            </a:r>
          </a:p>
          <a:p>
            <a:pPr eaLnBrk="1" hangingPunct="1">
              <a:defRPr/>
            </a:pPr>
            <a:endParaRPr lang="ru-RU" sz="2400" b="1" kern="0" dirty="0">
              <a:solidFill>
                <a:srgbClr val="002060"/>
              </a:solidFill>
              <a:cs typeface="Arial"/>
            </a:endParaRPr>
          </a:p>
          <a:p>
            <a:pPr eaLnBrk="1" hangingPunct="1">
              <a:defRPr/>
            </a:pPr>
            <a:r>
              <a:rPr lang="ru-RU" sz="2400" b="1" kern="0" dirty="0">
                <a:solidFill>
                  <a:srgbClr val="002060"/>
                </a:solidFill>
                <a:cs typeface="Arial"/>
              </a:rPr>
              <a:t>обеспечивает непродолжительный иммунитет</a:t>
            </a:r>
            <a:r>
              <a:rPr lang="ru-RU" sz="2400" kern="0" dirty="0">
                <a:solidFill>
                  <a:srgbClr val="002060"/>
                </a:solidFill>
                <a:cs typeface="Arial"/>
              </a:rPr>
              <a:t> </a:t>
            </a:r>
          </a:p>
          <a:p>
            <a:pPr eaLnBrk="1" hangingPunct="1">
              <a:defRPr/>
            </a:pPr>
            <a:endParaRPr lang="ru-RU" sz="2400" kern="0" dirty="0">
              <a:solidFill>
                <a:srgbClr val="002060"/>
              </a:solidFill>
              <a:cs typeface="Arial"/>
            </a:endParaRPr>
          </a:p>
          <a:p>
            <a:pPr eaLnBrk="1" hangingPunct="1">
              <a:defRPr/>
            </a:pPr>
            <a:r>
              <a:rPr lang="ru-RU" sz="2400" b="1" kern="0" dirty="0">
                <a:solidFill>
                  <a:srgbClr val="002060"/>
                </a:solidFill>
                <a:cs typeface="Arial"/>
              </a:rPr>
              <a:t>на формирование иммунитета требуется 2-3 недели</a:t>
            </a:r>
          </a:p>
          <a:p>
            <a:pPr eaLnBrk="1" hangingPunct="1">
              <a:defRPr/>
            </a:pPr>
            <a:endParaRPr lang="ru-RU" sz="2400" b="1" kern="0" dirty="0">
              <a:solidFill>
                <a:srgbClr val="002060"/>
              </a:solidFill>
              <a:cs typeface="Arial"/>
            </a:endParaRPr>
          </a:p>
          <a:p>
            <a:pPr eaLnBrk="1" hangingPunct="1">
              <a:defRPr/>
            </a:pPr>
            <a:r>
              <a:rPr lang="ru-RU" sz="2400" b="1" kern="0" dirty="0">
                <a:solidFill>
                  <a:srgbClr val="002060"/>
                </a:solidFill>
                <a:cs typeface="Arial"/>
              </a:rPr>
              <a:t>не защищает от других ОРВИ</a:t>
            </a:r>
          </a:p>
          <a:p>
            <a:pPr eaLnBrk="1" hangingPunct="1">
              <a:defRPr/>
            </a:pPr>
            <a:endParaRPr lang="ru-RU" sz="2000" kern="0" dirty="0">
              <a:solidFill>
                <a:srgbClr val="808080">
                  <a:lumMod val="25000"/>
                </a:srgbClr>
              </a:solidFill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31705" y="409252"/>
            <a:ext cx="6694845" cy="95410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FF"/>
                </a:solidFill>
              </a:rPr>
              <a:t>Вакцинация является первой линией «обороны» от гриппа </a:t>
            </a:r>
          </a:p>
        </p:txBody>
      </p:sp>
    </p:spTree>
    <p:extLst>
      <p:ext uri="{BB962C8B-B14F-4D97-AF65-F5344CB8AC3E}">
        <p14:creationId xmlns:p14="http://schemas.microsoft.com/office/powerpoint/2010/main" val="2598302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715" y="2564905"/>
            <a:ext cx="38100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752602" y="5922963"/>
            <a:ext cx="7800975" cy="4619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200" i="1" dirty="0">
                <a:solidFill>
                  <a:srgbClr val="808080">
                    <a:lumMod val="25000"/>
                  </a:srgbClr>
                </a:solidFill>
              </a:rPr>
              <a:t>WHO Guidelines on the Use</a:t>
            </a:r>
            <a:r>
              <a:rPr lang="ru-RU" sz="1200" i="1" dirty="0">
                <a:solidFill>
                  <a:srgbClr val="808080">
                    <a:lumMod val="25000"/>
                  </a:srgbClr>
                </a:solidFill>
              </a:rPr>
              <a:t> </a:t>
            </a:r>
            <a:r>
              <a:rPr lang="en-US" sz="1200" i="1" dirty="0">
                <a:solidFill>
                  <a:srgbClr val="808080">
                    <a:lumMod val="25000"/>
                  </a:srgbClr>
                </a:solidFill>
              </a:rPr>
              <a:t>of Vaccines and Antivirals</a:t>
            </a:r>
            <a:r>
              <a:rPr lang="ru-RU" sz="1200" i="1" dirty="0">
                <a:solidFill>
                  <a:srgbClr val="808080">
                    <a:lumMod val="25000"/>
                  </a:srgbClr>
                </a:solidFill>
              </a:rPr>
              <a:t> </a:t>
            </a:r>
            <a:r>
              <a:rPr lang="en-US" sz="1200" i="1" dirty="0">
                <a:solidFill>
                  <a:srgbClr val="808080">
                    <a:lumMod val="25000"/>
                  </a:srgbClr>
                </a:solidFill>
              </a:rPr>
              <a:t>during Influenza Pandemics</a:t>
            </a:r>
            <a:r>
              <a:rPr lang="ru-RU" sz="1200" i="1" dirty="0">
                <a:solidFill>
                  <a:srgbClr val="808080">
                    <a:lumMod val="25000"/>
                  </a:srgbClr>
                </a:solidFill>
              </a:rPr>
              <a:t>. </a:t>
            </a:r>
            <a:r>
              <a:rPr lang="en-US" sz="1200" i="1" dirty="0">
                <a:solidFill>
                  <a:srgbClr val="808080">
                    <a:lumMod val="25000"/>
                  </a:srgbClr>
                </a:solidFill>
              </a:rPr>
              <a:t>World Health Organization</a:t>
            </a:r>
            <a:r>
              <a:rPr lang="ru-RU" sz="1200" i="1" dirty="0">
                <a:solidFill>
                  <a:srgbClr val="808080">
                    <a:lumMod val="25000"/>
                  </a:srgbClr>
                </a:solidFill>
              </a:rPr>
              <a:t> </a:t>
            </a:r>
            <a:r>
              <a:rPr lang="en-US" sz="1200" i="1" dirty="0">
                <a:solidFill>
                  <a:srgbClr val="808080">
                    <a:lumMod val="25000"/>
                  </a:srgbClr>
                </a:solidFill>
              </a:rPr>
              <a:t>Department of Communicable Disease</a:t>
            </a:r>
            <a:r>
              <a:rPr lang="ru-RU" sz="1200" i="1" dirty="0">
                <a:solidFill>
                  <a:srgbClr val="808080">
                    <a:lumMod val="25000"/>
                  </a:srgbClr>
                </a:solidFill>
              </a:rPr>
              <a:t> </a:t>
            </a:r>
            <a:r>
              <a:rPr lang="en-US" sz="1200" i="1" dirty="0">
                <a:solidFill>
                  <a:srgbClr val="808080">
                    <a:lumMod val="25000"/>
                  </a:srgbClr>
                </a:solidFill>
              </a:rPr>
              <a:t>Surveillance and Response</a:t>
            </a:r>
            <a:r>
              <a:rPr lang="ru-RU" sz="1200" i="1" dirty="0">
                <a:solidFill>
                  <a:srgbClr val="808080">
                    <a:lumMod val="25000"/>
                  </a:srgbClr>
                </a:solidFill>
              </a:rPr>
              <a:t>, 2004.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31506" y="1711836"/>
            <a:ext cx="453650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 sz="2000" dirty="0">
              <a:solidFill>
                <a:srgbClr val="808080">
                  <a:lumMod val="25000"/>
                </a:srgbClr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333399"/>
                </a:solidFill>
              </a:rPr>
              <a:t>Эффективно дополняет вакцинацию </a:t>
            </a:r>
            <a:r>
              <a:rPr lang="ru-RU" sz="2000" dirty="0">
                <a:solidFill>
                  <a:srgbClr val="333399"/>
                </a:solidFill>
              </a:rPr>
              <a:t>в качестве стратегии по борьбе с гриппом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dirty="0">
              <a:solidFill>
                <a:srgbClr val="333399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333399"/>
                </a:solidFill>
              </a:rPr>
              <a:t>Во время эпидемий гриппа  позволяет значительно снизить заболеваемость и смертность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dirty="0">
              <a:solidFill>
                <a:srgbClr val="333399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333399"/>
                </a:solidFill>
              </a:rPr>
              <a:t>Является </a:t>
            </a:r>
            <a:r>
              <a:rPr lang="ru-RU" sz="2000" b="1" dirty="0">
                <a:solidFill>
                  <a:srgbClr val="333399"/>
                </a:solidFill>
              </a:rPr>
              <a:t>единственным механизмом защиты в первые 2-3 недели после прививки</a:t>
            </a:r>
          </a:p>
        </p:txBody>
      </p:sp>
      <p:pic>
        <p:nvPicPr>
          <p:cNvPr id="33795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36360" y="5681662"/>
            <a:ext cx="973138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575721" y="476673"/>
            <a:ext cx="6557994" cy="126288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+mj-lt"/>
                <a:ea typeface="+mj-ea"/>
                <a:cs typeface="+mj-cs"/>
              </a:defRPr>
            </a:lvl1pPr>
            <a:lvl2pPr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2pPr>
            <a:lvl3pPr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3pPr>
            <a:lvl4pPr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4pPr>
            <a:lvl5pPr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5pPr>
            <a:lvl6pPr marL="457200"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6pPr>
            <a:lvl7pPr marL="914400"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7pPr>
            <a:lvl8pPr marL="1371600"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8pPr>
            <a:lvl9pPr marL="1828800"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3200" b="1" kern="0" dirty="0">
                <a:solidFill>
                  <a:srgbClr val="FFFFFF"/>
                </a:solidFill>
                <a:cs typeface="Arial" charset="0"/>
              </a:rPr>
              <a:t>Применение противовирусных препаратов (</a:t>
            </a:r>
            <a:r>
              <a:rPr lang="ru-RU" sz="3200" b="1" kern="0" dirty="0" err="1">
                <a:solidFill>
                  <a:srgbClr val="FFFFFF"/>
                </a:solidFill>
                <a:cs typeface="Arial" charset="0"/>
              </a:rPr>
              <a:t>химиопрофилактика</a:t>
            </a:r>
            <a:r>
              <a:rPr lang="ru-RU" sz="3200" b="1" kern="0" dirty="0">
                <a:solidFill>
                  <a:srgbClr val="FFFFFF"/>
                </a:solidFill>
                <a:cs typeface="Arial" charset="0"/>
              </a:rPr>
              <a:t>)</a:t>
            </a:r>
            <a:endParaRPr lang="ru-RU" sz="3200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760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9654" y="5747365"/>
            <a:ext cx="9810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45904" y="6408522"/>
            <a:ext cx="612140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b="1" i="1" dirty="0">
                <a:solidFill>
                  <a:prstClr val="black"/>
                </a:solidFill>
              </a:rPr>
              <a:t>CDC. 2011-2012 Influenza Antiviral Medications: A Summary for Clinicians. August 30, 2011 </a:t>
            </a:r>
            <a:endParaRPr lang="ru-RU" sz="1050" i="1" dirty="0">
              <a:solidFill>
                <a:prstClr val="black"/>
              </a:solidFill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0177" y="2680322"/>
            <a:ext cx="2511425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Прямоугольник 6"/>
          <p:cNvSpPr>
            <a:spLocks noChangeArrowheads="1"/>
          </p:cNvSpPr>
          <p:nvPr/>
        </p:nvSpPr>
        <p:spPr bwMode="auto">
          <a:xfrm>
            <a:off x="3215681" y="463196"/>
            <a:ext cx="6975921" cy="156966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</a:rPr>
              <a:t>Эффективность </a:t>
            </a:r>
            <a:r>
              <a:rPr lang="ru-RU" sz="3200" b="1" dirty="0" err="1">
                <a:solidFill>
                  <a:srgbClr val="FFFFFF"/>
                </a:solidFill>
              </a:rPr>
              <a:t>химиопрофилактики</a:t>
            </a:r>
            <a:r>
              <a:rPr lang="ru-RU" sz="3200" b="1" dirty="0">
                <a:solidFill>
                  <a:srgbClr val="FFFFFF"/>
                </a:solidFill>
              </a:rPr>
              <a:t> составляет 70-90%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91544" y="2604968"/>
            <a:ext cx="55446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cs typeface="Arial" pitchFamily="34" charset="0"/>
              </a:rPr>
              <a:t>Раннее начало </a:t>
            </a:r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– желательно не позже 48 часов с момента контакта с больным</a:t>
            </a:r>
          </a:p>
          <a:p>
            <a:pPr>
              <a:defRPr/>
            </a:pPr>
            <a:endParaRPr lang="ru-RU" dirty="0">
              <a:solidFill>
                <a:srgbClr val="808080">
                  <a:lumMod val="25000"/>
                </a:srgbClr>
              </a:solidFill>
              <a:cs typeface="Arial" pitchFamily="34" charset="0"/>
            </a:endParaRPr>
          </a:p>
          <a:p>
            <a:pPr>
              <a:defRPr/>
            </a:pPr>
            <a:endParaRPr lang="ru-RU" b="1" dirty="0">
              <a:solidFill>
                <a:srgbClr val="FF0000"/>
              </a:solidFill>
              <a:cs typeface="Arial" pitchFamily="34" charset="0"/>
            </a:endParaRPr>
          </a:p>
          <a:p>
            <a:pPr>
              <a:defRPr/>
            </a:pPr>
            <a:r>
              <a:rPr lang="ru-RU" b="1" dirty="0">
                <a:solidFill>
                  <a:srgbClr val="FF0000"/>
                </a:solidFill>
                <a:cs typeface="Arial" pitchFamily="34" charset="0"/>
              </a:rPr>
              <a:t>Схема применения препарата </a:t>
            </a:r>
            <a:r>
              <a:rPr lang="ru-RU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ежедневный прием в течение</a:t>
            </a:r>
            <a:r>
              <a:rPr lang="ru-RU" b="1" dirty="0">
                <a:solidFill>
                  <a:srgbClr val="808080">
                    <a:lumMod val="25000"/>
                  </a:srgbClr>
                </a:solidFill>
                <a:cs typeface="Arial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cs typeface="Arial" pitchFamily="34" charset="0"/>
              </a:rPr>
              <a:t>не менее 7 суток после контакта с больным*</a:t>
            </a:r>
            <a:endParaRPr lang="ru-RU" sz="1600" b="1" dirty="0">
              <a:solidFill>
                <a:srgbClr val="FF0000"/>
              </a:solidFill>
              <a:cs typeface="Arial" pitchFamily="34" charset="0"/>
            </a:endParaRPr>
          </a:p>
          <a:p>
            <a:pPr>
              <a:defRPr/>
            </a:pPr>
            <a:endParaRPr lang="ru-RU" sz="1600" b="1" dirty="0">
              <a:solidFill>
                <a:srgbClr val="FF0000"/>
              </a:solidFill>
              <a:cs typeface="Arial" pitchFamily="34" charset="0"/>
            </a:endParaRPr>
          </a:p>
          <a:p>
            <a:pPr>
              <a:defRPr/>
            </a:pPr>
            <a:endParaRPr lang="ru-RU" sz="1600" dirty="0">
              <a:solidFill>
                <a:srgbClr val="808080">
                  <a:lumMod val="25000"/>
                </a:srgbClr>
              </a:solidFill>
              <a:cs typeface="Arial" pitchFamily="34" charset="0"/>
            </a:endParaRPr>
          </a:p>
          <a:p>
            <a:pPr>
              <a:defRPr/>
            </a:pPr>
            <a:r>
              <a:rPr lang="ru-RU" sz="1600" b="1" i="1" dirty="0">
                <a:solidFill>
                  <a:srgbClr val="FF0000"/>
                </a:solidFill>
                <a:cs typeface="Arial" pitchFamily="34" charset="0"/>
              </a:rPr>
              <a:t>*</a:t>
            </a:r>
            <a:r>
              <a:rPr lang="ru-RU" sz="1400" b="1" i="1" dirty="0">
                <a:solidFill>
                  <a:srgbClr val="FF0000"/>
                </a:solidFill>
                <a:cs typeface="Arial" pitchFamily="34" charset="0"/>
              </a:rPr>
              <a:t>Для только что вакцинированных </a:t>
            </a:r>
            <a:r>
              <a:rPr lang="ru-RU" sz="1400" i="1" dirty="0">
                <a:solidFill>
                  <a:srgbClr val="808080">
                    <a:lumMod val="25000"/>
                  </a:srgbClr>
                </a:solidFill>
                <a:cs typeface="Arial" pitchFamily="34" charset="0"/>
              </a:rPr>
              <a:t>– </a:t>
            </a:r>
            <a:r>
              <a:rPr lang="ru-RU" sz="1400" b="1" i="1" dirty="0">
                <a:solidFill>
                  <a:srgbClr val="808080">
                    <a:lumMod val="25000"/>
                  </a:srgbClr>
                </a:solidFill>
                <a:cs typeface="Arial" pitchFamily="34" charset="0"/>
              </a:rPr>
              <a:t>не менее 2 недель (с момента вакцинации) </a:t>
            </a:r>
            <a:r>
              <a:rPr lang="ru-RU" sz="1400" b="1" i="1" dirty="0">
                <a:solidFill>
                  <a:srgbClr val="000000"/>
                </a:solidFill>
                <a:cs typeface="Arial" pitchFamily="34" charset="0"/>
              </a:rPr>
              <a:t>(для детей – возможно увеличение срока, в зависимости от возраста и истории вакцинации)</a:t>
            </a:r>
          </a:p>
        </p:txBody>
      </p:sp>
    </p:spTree>
    <p:extLst>
      <p:ext uri="{BB962C8B-B14F-4D97-AF65-F5344CB8AC3E}">
        <p14:creationId xmlns:p14="http://schemas.microsoft.com/office/powerpoint/2010/main" val="36400034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670051" y="1420764"/>
            <a:ext cx="8501062" cy="640085"/>
          </a:xfrm>
        </p:spPr>
        <p:txBody>
          <a:bodyPr/>
          <a:lstStyle/>
          <a:p>
            <a:pPr algn="ctr" eaLnBrk="1" hangingPunct="1"/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Снижение риска инфицирования гриппом до 7,5 раз</a:t>
            </a:r>
          </a:p>
        </p:txBody>
      </p:sp>
      <p:sp>
        <p:nvSpPr>
          <p:cNvPr id="2057" name="Прямоугольник 14"/>
          <p:cNvSpPr>
            <a:spLocks noChangeArrowheads="1"/>
          </p:cNvSpPr>
          <p:nvPr/>
        </p:nvSpPr>
        <p:spPr bwMode="auto">
          <a:xfrm>
            <a:off x="2495600" y="6239148"/>
            <a:ext cx="806489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ru-RU" sz="1100" dirty="0">
                <a:cs typeface="Arial" pitchFamily="34" charset="0"/>
              </a:rPr>
              <a:t>Примечание</a:t>
            </a:r>
            <a:r>
              <a:rPr lang="en-US" sz="1100" dirty="0">
                <a:cs typeface="Arial" pitchFamily="34" charset="0"/>
              </a:rPr>
              <a:t>: </a:t>
            </a:r>
            <a:r>
              <a:rPr lang="ru-RU" sz="1100" dirty="0">
                <a:cs typeface="Arial" pitchFamily="34" charset="0"/>
              </a:rPr>
              <a:t>* в сравнении с ремантадином</a:t>
            </a:r>
          </a:p>
          <a:p>
            <a:pPr eaLnBrk="1" hangingPunct="1"/>
            <a:r>
              <a:rPr lang="ru-RU" sz="1100" dirty="0">
                <a:cs typeface="Arial" pitchFamily="34" charset="0"/>
              </a:rPr>
              <a:t>                      ** в сравнении с плацебо</a:t>
            </a:r>
          </a:p>
        </p:txBody>
      </p:sp>
      <p:sp>
        <p:nvSpPr>
          <p:cNvPr id="2058" name="Прямоугольник 17"/>
          <p:cNvSpPr>
            <a:spLocks noChangeArrowheads="1"/>
          </p:cNvSpPr>
          <p:nvPr/>
        </p:nvSpPr>
        <p:spPr bwMode="auto">
          <a:xfrm>
            <a:off x="1870081" y="6316934"/>
            <a:ext cx="652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>
                <a:cs typeface="Arial" pitchFamily="34" charset="0"/>
              </a:rPr>
              <a:t>p&lt;0.05</a:t>
            </a:r>
            <a:endParaRPr lang="ru-RU" sz="1200" dirty="0">
              <a:latin typeface="Calibri" pitchFamily="34" charset="0"/>
              <a:cs typeface="Arial" pitchFamily="34" charset="0"/>
            </a:endParaRPr>
          </a:p>
        </p:txBody>
      </p:sp>
      <p:graphicFrame>
        <p:nvGraphicFramePr>
          <p:cNvPr id="87128" name="Group 88"/>
          <p:cNvGraphicFramePr>
            <a:graphicFrameLocks noGrp="1"/>
          </p:cNvGraphicFramePr>
          <p:nvPr>
            <p:extLst/>
          </p:nvPr>
        </p:nvGraphicFramePr>
        <p:xfrm>
          <a:off x="1949516" y="4666169"/>
          <a:ext cx="8466964" cy="1502158"/>
        </p:xfrm>
        <a:graphic>
          <a:graphicData uri="http://schemas.openxmlformats.org/drawingml/2006/table">
            <a:tbl>
              <a:tblPr/>
              <a:tblGrid>
                <a:gridCol w="1561866"/>
                <a:gridCol w="1459570"/>
                <a:gridCol w="1457743"/>
                <a:gridCol w="1388327"/>
                <a:gridCol w="1306123"/>
                <a:gridCol w="1293335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1984 (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N=130)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1985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(N=141)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препарат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Арбидол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Плацебо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Арбидол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Римантадин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Плацебо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Индекс эффективности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7,5**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4,5*-6,7**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1,5**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Коэффициент эффективности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86,3**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77,8*-85,1**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33,3**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663952" y="6239148"/>
            <a:ext cx="47880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НИИ эпидемиологии и микробиологии им. Пастера,1984-1985 </a:t>
            </a:r>
            <a:r>
              <a:rPr lang="ru-RU" sz="1200" dirty="0" err="1"/>
              <a:t>гг</a:t>
            </a:r>
            <a:endParaRPr lang="ru-RU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1" y="1865981"/>
            <a:ext cx="8151813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2206775" y="661939"/>
            <a:ext cx="7776864" cy="75882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9pPr>
          </a:lstStyle>
          <a:p>
            <a:pPr eaLnBrk="1" hangingPunct="1"/>
            <a:r>
              <a:rPr lang="ru-RU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Эффективность </a:t>
            </a:r>
            <a:r>
              <a:rPr lang="ru-RU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постконтактной</a:t>
            </a:r>
            <a:r>
              <a:rPr lang="ru-RU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 профилактики </a:t>
            </a:r>
            <a:r>
              <a:rPr lang="ru-RU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Арбидолом</a:t>
            </a:r>
            <a:endParaRPr lang="ru-RU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ru-RU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6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981200"/>
            <a:ext cx="5618205" cy="4114800"/>
          </a:xfrm>
        </p:spPr>
        <p:txBody>
          <a:bodyPr/>
          <a:lstStyle/>
          <a:p>
            <a:pPr marL="0" indent="0">
              <a:buNone/>
            </a:pPr>
            <a:endParaRPr lang="ru-RU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1066800" y="2133600"/>
            <a:ext cx="561820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Эффективность </a:t>
            </a:r>
            <a:r>
              <a:rPr lang="ru-RU" b="1" i="1" dirty="0" err="1">
                <a:solidFill>
                  <a:srgbClr val="002060"/>
                </a:solidFill>
              </a:rPr>
              <a:t>Арбидола</a:t>
            </a:r>
            <a:r>
              <a:rPr lang="ru-RU" b="1" i="1" dirty="0">
                <a:solidFill>
                  <a:srgbClr val="002060"/>
                </a:solidFill>
              </a:rPr>
              <a:t> не доказана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005" y="2133600"/>
            <a:ext cx="4945483" cy="35324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52787" y="5840627"/>
            <a:ext cx="2305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К.С. Станиславский</a:t>
            </a:r>
          </a:p>
          <a:p>
            <a:r>
              <a:rPr lang="ru-RU" dirty="0" smtClean="0"/>
              <a:t>«Не верю!»</a:t>
            </a:r>
            <a:endParaRPr lang="ru-RU" dirty="0"/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>
          <a:xfrm>
            <a:off x="2063552" y="908721"/>
            <a:ext cx="7776864" cy="758825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Миф 4</a:t>
            </a: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620714"/>
            <a:ext cx="64071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15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5"/>
          <p:cNvSpPr>
            <a:spLocks noGrp="1"/>
          </p:cNvSpPr>
          <p:nvPr>
            <p:ph type="title"/>
          </p:nvPr>
        </p:nvSpPr>
        <p:spPr>
          <a:xfrm>
            <a:off x="2783632" y="1822078"/>
            <a:ext cx="2520280" cy="758825"/>
          </a:xfrm>
        </p:spPr>
        <p:txBody>
          <a:bodyPr/>
          <a:lstStyle/>
          <a:p>
            <a:pPr eaLnBrk="1" hangingPunct="1"/>
            <a:r>
              <a:rPr lang="ru-RU" b="1" dirty="0">
                <a:solidFill>
                  <a:srgbClr val="1C502A"/>
                </a:solidFill>
                <a:latin typeface="Arial" charset="0"/>
                <a:cs typeface="Arial" charset="0"/>
              </a:rPr>
              <a:t>Грипп</a:t>
            </a:r>
            <a:endParaRPr lang="ru-RU" dirty="0">
              <a:solidFill>
                <a:srgbClr val="1C502A"/>
              </a:solidFill>
            </a:endParaRPr>
          </a:p>
        </p:txBody>
      </p:sp>
      <p:sp>
        <p:nvSpPr>
          <p:cNvPr id="17" name="Заголовок 5"/>
          <p:cNvSpPr txBox="1">
            <a:spLocks/>
          </p:cNvSpPr>
          <p:nvPr/>
        </p:nvSpPr>
        <p:spPr bwMode="auto">
          <a:xfrm>
            <a:off x="7186719" y="1811806"/>
            <a:ext cx="288032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+mj-lt"/>
                <a:ea typeface="+mj-ea"/>
                <a:cs typeface="+mj-cs"/>
              </a:defRPr>
            </a:lvl1pPr>
            <a:lvl2pPr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2pPr>
            <a:lvl3pPr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3pPr>
            <a:lvl4pPr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4pPr>
            <a:lvl5pPr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5pPr>
            <a:lvl6pPr marL="457200"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6pPr>
            <a:lvl7pPr marL="914400"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7pPr>
            <a:lvl8pPr marL="1371600"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8pPr>
            <a:lvl9pPr marL="1828800"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9pPr>
          </a:lstStyle>
          <a:p>
            <a:r>
              <a:rPr lang="ru-RU" sz="4400" b="1" kern="0" dirty="0">
                <a:solidFill>
                  <a:srgbClr val="1C502A"/>
                </a:solidFill>
                <a:cs typeface="Arial" charset="0"/>
              </a:rPr>
              <a:t>Простуда</a:t>
            </a:r>
            <a:endParaRPr lang="ru-RU" sz="4400" kern="0" dirty="0">
              <a:solidFill>
                <a:srgbClr val="1C502A"/>
              </a:solidFill>
            </a:endParaRPr>
          </a:p>
        </p:txBody>
      </p:sp>
      <p:sp>
        <p:nvSpPr>
          <p:cNvPr id="19" name="Заголовок 5"/>
          <p:cNvSpPr txBox="1">
            <a:spLocks/>
          </p:cNvSpPr>
          <p:nvPr/>
        </p:nvSpPr>
        <p:spPr bwMode="auto">
          <a:xfrm>
            <a:off x="5195900" y="1940226"/>
            <a:ext cx="18002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+mj-lt"/>
                <a:ea typeface="+mj-ea"/>
                <a:cs typeface="+mj-cs"/>
              </a:defRPr>
            </a:lvl1pPr>
            <a:lvl2pPr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2pPr>
            <a:lvl3pPr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3pPr>
            <a:lvl4pPr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4pPr>
            <a:lvl5pPr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5pPr>
            <a:lvl6pPr marL="457200"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6pPr>
            <a:lvl7pPr marL="914400"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7pPr>
            <a:lvl8pPr marL="1371600"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8pPr>
            <a:lvl9pPr marL="1828800" algn="l" defTabSz="67468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4733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5400" b="1" kern="0" dirty="0">
                <a:solidFill>
                  <a:srgbClr val="1C502A"/>
                </a:solidFill>
                <a:cs typeface="Arial" charset="0"/>
              </a:rPr>
              <a:t>=</a:t>
            </a:r>
            <a:endParaRPr lang="ru-RU" sz="5400" kern="0" dirty="0">
              <a:solidFill>
                <a:srgbClr val="1C502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90280" y="1529498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4005064"/>
            <a:ext cx="371241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052" y="4007614"/>
            <a:ext cx="3712412" cy="208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5"/>
          <p:cNvSpPr txBox="1">
            <a:spLocks/>
          </p:cNvSpPr>
          <p:nvPr/>
        </p:nvSpPr>
        <p:spPr bwMode="auto">
          <a:xfrm>
            <a:off x="2063552" y="908721"/>
            <a:ext cx="7776864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9pPr>
          </a:lstStyle>
          <a:p>
            <a:pPr eaLnBrk="1" hangingPunct="1"/>
            <a:r>
              <a:rPr lang="ru-RU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Миф 1</a:t>
            </a: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2904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Объект 2"/>
          <p:cNvSpPr>
            <a:spLocks noGrp="1"/>
          </p:cNvSpPr>
          <p:nvPr>
            <p:ph sz="half" idx="4294967295"/>
          </p:nvPr>
        </p:nvSpPr>
        <p:spPr>
          <a:xfrm>
            <a:off x="2314319" y="3683387"/>
            <a:ext cx="4968875" cy="288131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000" dirty="0"/>
              <a:t>разрабатывали лекарства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000" dirty="0"/>
              <a:t>разрабатывали  технологии получения лекарств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000" dirty="0"/>
              <a:t>обеспечивали их качество</a:t>
            </a:r>
            <a:endParaRPr lang="ru-RU" altLang="ru-RU" dirty="0" smtClean="0"/>
          </a:p>
          <a:p>
            <a:pPr eaLnBrk="1" hangingPunct="1"/>
            <a:endParaRPr lang="ru-RU" altLang="ru-RU" dirty="0" smtClean="0"/>
          </a:p>
          <a:p>
            <a:pPr eaLnBrk="1" hangingPunct="1"/>
            <a:endParaRPr lang="ru-RU" altLang="ru-RU" dirty="0" smtClean="0"/>
          </a:p>
        </p:txBody>
      </p:sp>
      <p:sp>
        <p:nvSpPr>
          <p:cNvPr id="10244" name="Прямоугольник 6"/>
          <p:cNvSpPr>
            <a:spLocks noChangeArrowheads="1"/>
          </p:cNvSpPr>
          <p:nvPr/>
        </p:nvSpPr>
        <p:spPr bwMode="auto">
          <a:xfrm>
            <a:off x="2387600" y="1983862"/>
            <a:ext cx="7416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002060"/>
                </a:solidFill>
              </a:rPr>
              <a:t>Советская система не допускала, чтобы фармацевтические предприятия </a:t>
            </a:r>
          </a:p>
          <a:p>
            <a:pPr eaLnBrk="1" hangingPunct="1"/>
            <a:r>
              <a:rPr lang="ru-RU" altLang="ru-RU" sz="2400" b="1" dirty="0">
                <a:solidFill>
                  <a:srgbClr val="002060"/>
                </a:solidFill>
              </a:rPr>
              <a:t>без </a:t>
            </a:r>
            <a:r>
              <a:rPr lang="ru-RU" altLang="ru-RU" sz="2400" b="1" dirty="0" smtClean="0">
                <a:solidFill>
                  <a:srgbClr val="002060"/>
                </a:solidFill>
              </a:rPr>
              <a:t>участия и контроля государственных </a:t>
            </a:r>
            <a:r>
              <a:rPr lang="ru-RU" altLang="ru-RU" sz="2400" b="1" dirty="0">
                <a:solidFill>
                  <a:srgbClr val="002060"/>
                </a:solidFill>
              </a:rPr>
              <a:t>организаций:</a:t>
            </a:r>
          </a:p>
        </p:txBody>
      </p:sp>
      <p:pic>
        <p:nvPicPr>
          <p:cNvPr id="10245" name="Picture 2" descr="http://kodan.ru/itempics/1337635988_6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84" y="3683387"/>
            <a:ext cx="307022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 txBox="1">
            <a:spLocks/>
          </p:cNvSpPr>
          <p:nvPr/>
        </p:nvSpPr>
        <p:spPr bwMode="auto">
          <a:xfrm>
            <a:off x="2207568" y="835585"/>
            <a:ext cx="7776864" cy="844934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Особенности </a:t>
            </a:r>
            <a:r>
              <a:rPr lang="ru-RU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разработки </a:t>
            </a:r>
            <a:r>
              <a:rPr lang="ru-RU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лекарственных препаратов в СССР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Прямоугольник 5"/>
          <p:cNvSpPr>
            <a:spLocks noChangeArrowheads="1"/>
          </p:cNvSpPr>
          <p:nvPr/>
        </p:nvSpPr>
        <p:spPr bwMode="auto">
          <a:xfrm>
            <a:off x="5906530" y="2994356"/>
            <a:ext cx="421176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000" dirty="0"/>
              <a:t>Министерство медицинской промышленности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ru-RU" altLang="ru-RU" sz="20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000" dirty="0"/>
              <a:t>Госстандарт СССР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ru-RU" altLang="ru-RU" sz="20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000" dirty="0" smtClean="0"/>
              <a:t>Министерство </a:t>
            </a:r>
            <a:r>
              <a:rPr lang="ru-RU" altLang="ru-RU" sz="2000" dirty="0"/>
              <a:t>здравоохранения</a:t>
            </a:r>
          </a:p>
        </p:txBody>
      </p:sp>
      <p:sp>
        <p:nvSpPr>
          <p:cNvPr id="11268" name="Прямоугольник 7"/>
          <p:cNvSpPr>
            <a:spLocks noChangeArrowheads="1"/>
          </p:cNvSpPr>
          <p:nvPr/>
        </p:nvSpPr>
        <p:spPr bwMode="auto">
          <a:xfrm>
            <a:off x="5700583" y="1916113"/>
            <a:ext cx="598890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200" b="1" dirty="0">
                <a:solidFill>
                  <a:srgbClr val="002060"/>
                </a:solidFill>
              </a:rPr>
              <a:t>Контроль производства препаратов осуществляли 3 организации: 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746824" y="2640013"/>
            <a:ext cx="3541869" cy="2601112"/>
          </a:xfrm>
          <a:effectLst>
            <a:softEdge rad="112500"/>
          </a:effectLst>
        </p:spPr>
      </p:pic>
      <p:sp>
        <p:nvSpPr>
          <p:cNvPr id="7" name="Заголовок 5"/>
          <p:cNvSpPr txBox="1">
            <a:spLocks/>
          </p:cNvSpPr>
          <p:nvPr/>
        </p:nvSpPr>
        <p:spPr bwMode="auto">
          <a:xfrm>
            <a:off x="2207568" y="835585"/>
            <a:ext cx="7776864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Особенности </a:t>
            </a:r>
            <a:r>
              <a:rPr lang="ru-RU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производства </a:t>
            </a:r>
            <a:r>
              <a:rPr lang="ru-RU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лекарственных препаратов в СССР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1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2"/>
          <p:cNvSpPr>
            <a:spLocks noGrp="1"/>
          </p:cNvSpPr>
          <p:nvPr>
            <p:ph type="ctrTitle"/>
          </p:nvPr>
        </p:nvSpPr>
        <p:spPr>
          <a:xfrm>
            <a:off x="2782888" y="2276476"/>
            <a:ext cx="6769100" cy="1827213"/>
          </a:xfrm>
        </p:spPr>
        <p:txBody>
          <a:bodyPr/>
          <a:lstStyle/>
          <a:p>
            <a:pPr eaLnBrk="1" hangingPunct="1"/>
            <a:r>
              <a:rPr lang="ru-RU" altLang="ru-RU" sz="3600" dirty="0"/>
              <a:t/>
            </a:r>
            <a:br>
              <a:rPr lang="ru-RU" altLang="ru-RU" sz="3600" dirty="0"/>
            </a:br>
            <a:r>
              <a:rPr lang="ru-RU" altLang="ru-RU" sz="3200" dirty="0">
                <a:solidFill>
                  <a:srgbClr val="002060"/>
                </a:solidFill>
              </a:rPr>
              <a:t>На настоящий момент в исследованиях и наблюдательных программах по изучению эффективности и безопасности </a:t>
            </a:r>
            <a:r>
              <a:rPr lang="ru-RU" altLang="ru-RU" sz="3200" dirty="0" err="1">
                <a:solidFill>
                  <a:srgbClr val="002060"/>
                </a:solidFill>
              </a:rPr>
              <a:t>Арбидола</a:t>
            </a:r>
            <a:r>
              <a:rPr lang="ru-RU" altLang="ru-RU" sz="3200" dirty="0">
                <a:solidFill>
                  <a:srgbClr val="002060"/>
                </a:solidFill>
              </a:rPr>
              <a:t> приняло участие </a:t>
            </a:r>
            <a:endParaRPr lang="ru-RU" altLang="ru-RU" sz="3600" dirty="0">
              <a:solidFill>
                <a:srgbClr val="002060"/>
              </a:solidFill>
            </a:endParaRPr>
          </a:p>
        </p:txBody>
      </p:sp>
      <p:sp>
        <p:nvSpPr>
          <p:cNvPr id="13315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40089" y="4292600"/>
            <a:ext cx="5711825" cy="1524000"/>
          </a:xfrm>
        </p:spPr>
        <p:txBody>
          <a:bodyPr/>
          <a:lstStyle/>
          <a:p>
            <a:pPr eaLnBrk="1" hangingPunct="1"/>
            <a:r>
              <a:rPr lang="ru-RU" altLang="ru-RU" sz="2800" b="1" dirty="0">
                <a:solidFill>
                  <a:srgbClr val="FF0000"/>
                </a:solidFill>
              </a:rPr>
              <a:t>более 23 000 пациентов, </a:t>
            </a:r>
          </a:p>
          <a:p>
            <a:pPr eaLnBrk="1" hangingPunct="1"/>
            <a:r>
              <a:rPr lang="ru-RU" altLang="ru-RU" sz="2800" b="1" dirty="0">
                <a:solidFill>
                  <a:srgbClr val="FF0000"/>
                </a:solidFill>
              </a:rPr>
              <a:t>из которых более 6 500 - дети  </a:t>
            </a:r>
          </a:p>
        </p:txBody>
      </p:sp>
    </p:spTree>
    <p:extLst>
      <p:ext uri="{BB962C8B-B14F-4D97-AF65-F5344CB8AC3E}">
        <p14:creationId xmlns:p14="http://schemas.microsoft.com/office/powerpoint/2010/main" val="29037232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981200"/>
            <a:ext cx="5618205" cy="4114800"/>
          </a:xfrm>
        </p:spPr>
        <p:txBody>
          <a:bodyPr/>
          <a:lstStyle/>
          <a:p>
            <a:pPr marL="0" indent="0">
              <a:buNone/>
            </a:pPr>
            <a:endParaRPr lang="ru-RU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1066800" y="2133600"/>
            <a:ext cx="561820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Проведенные </a:t>
            </a:r>
            <a:r>
              <a:rPr lang="ru-RU" b="1" i="1" dirty="0">
                <a:solidFill>
                  <a:srgbClr val="002060"/>
                </a:solidFill>
              </a:rPr>
              <a:t>исследования низкого качества</a:t>
            </a:r>
            <a:endParaRPr lang="ru-RU" b="1" dirty="0"/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>
          <a:xfrm>
            <a:off x="2063552" y="908721"/>
            <a:ext cx="7776864" cy="758825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Миф 5</a:t>
            </a: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952" y="2512541"/>
            <a:ext cx="4393513" cy="322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0"/>
          <p:cNvSpPr txBox="1">
            <a:spLocks noChangeArrowheads="1"/>
          </p:cNvSpPr>
          <p:nvPr/>
        </p:nvSpPr>
        <p:spPr bwMode="auto">
          <a:xfrm>
            <a:off x="1600201" y="6442075"/>
            <a:ext cx="8143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200">
                <a:solidFill>
                  <a:schemeClr val="bg1"/>
                </a:solidFill>
                <a:latin typeface="Times New Roman" panose="02020603050405020304" pitchFamily="18" charset="0"/>
              </a:rPr>
              <a:t>McKibbbon, Ann; CE Session Handout: “ Evidence-Based Medicine for Librarians: Panning For Gold”; 1997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9" y="2655416"/>
            <a:ext cx="6956425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2279650" y="1575916"/>
            <a:ext cx="76327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</a:rPr>
              <a:t>Наибольшую убедительность имеют доказательства, полученные в рандомизированных контролируемых исследованиях (РКИ)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388801" y="659929"/>
            <a:ext cx="7776864" cy="758825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Пирамида  доказательности публикаций </a:t>
            </a:r>
          </a:p>
        </p:txBody>
      </p:sp>
    </p:spTree>
    <p:extLst>
      <p:ext uri="{BB962C8B-B14F-4D97-AF65-F5344CB8AC3E}">
        <p14:creationId xmlns:p14="http://schemas.microsoft.com/office/powerpoint/2010/main" val="183764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 t="9734" r="67857"/>
          <a:stretch>
            <a:fillRect/>
          </a:stretch>
        </p:blipFill>
        <p:spPr bwMode="auto">
          <a:xfrm>
            <a:off x="2424114" y="1557339"/>
            <a:ext cx="3590925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" t="9200" r="62617"/>
          <a:stretch>
            <a:fillRect/>
          </a:stretch>
        </p:blipFill>
        <p:spPr bwMode="auto">
          <a:xfrm>
            <a:off x="6038851" y="3206751"/>
            <a:ext cx="3548063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" t="29788" r="36967" b="4256"/>
          <a:stretch>
            <a:fillRect/>
          </a:stretch>
        </p:blipFill>
        <p:spPr bwMode="auto">
          <a:xfrm>
            <a:off x="6348414" y="1570038"/>
            <a:ext cx="304323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Прямоугольник 1"/>
          <p:cNvSpPr>
            <a:spLocks noChangeArrowheads="1"/>
          </p:cNvSpPr>
          <p:nvPr/>
        </p:nvSpPr>
        <p:spPr bwMode="auto">
          <a:xfrm>
            <a:off x="2267744" y="5576225"/>
            <a:ext cx="76327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tx2"/>
                </a:solidFill>
              </a:rPr>
              <a:t>КРИТИКАНСТВО</a:t>
            </a:r>
            <a:r>
              <a:rPr lang="ru-RU" altLang="ru-RU" b="1" dirty="0"/>
              <a:t> </a:t>
            </a:r>
          </a:p>
          <a:p>
            <a:pPr eaLnBrk="1" hangingPunct="1"/>
            <a:r>
              <a:rPr lang="ru-RU" altLang="ru-RU" b="1" dirty="0"/>
              <a:t>- </a:t>
            </a:r>
            <a:r>
              <a:rPr lang="ru-RU" altLang="ru-RU" dirty="0"/>
              <a:t>придирчивая, </a:t>
            </a:r>
            <a:r>
              <a:rPr lang="ru-RU" altLang="ru-RU" b="1" dirty="0">
                <a:solidFill>
                  <a:srgbClr val="FF0000"/>
                </a:solidFill>
              </a:rPr>
              <a:t>но поверхностная и огульная критика</a:t>
            </a:r>
            <a:endParaRPr lang="ru-RU" altLang="ru-RU" dirty="0"/>
          </a:p>
          <a:p>
            <a:pPr eaLnBrk="1" hangingPunct="1"/>
            <a:r>
              <a:rPr lang="ru-RU" altLang="ru-RU" sz="1400" i="1" dirty="0"/>
              <a:t>Новый толково-словообразовательный словарь русского языка.  Т. Ф. Ефремова.</a:t>
            </a:r>
            <a:endParaRPr lang="ru-RU" altLang="ru-RU" sz="1400" dirty="0"/>
          </a:p>
        </p:txBody>
      </p:sp>
      <p:sp>
        <p:nvSpPr>
          <p:cNvPr id="7" name="Заголовок 5"/>
          <p:cNvSpPr>
            <a:spLocks noGrp="1"/>
          </p:cNvSpPr>
          <p:nvPr>
            <p:ph type="title"/>
          </p:nvPr>
        </p:nvSpPr>
        <p:spPr>
          <a:xfrm>
            <a:off x="2424114" y="566393"/>
            <a:ext cx="7776864" cy="758825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ru-RU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Идеи и мнения – самый низкий уровень доказательности в силу их субъективности</a:t>
            </a:r>
          </a:p>
        </p:txBody>
      </p:sp>
    </p:spTree>
    <p:extLst>
      <p:ext uri="{BB962C8B-B14F-4D97-AF65-F5344CB8AC3E}">
        <p14:creationId xmlns:p14="http://schemas.microsoft.com/office/powerpoint/2010/main" val="3688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205142" y="1228563"/>
            <a:ext cx="440818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ru-RU" altLang="ru-RU" dirty="0"/>
          </a:p>
          <a:p>
            <a:pPr eaLnBrk="1" hangingPunct="1"/>
            <a:r>
              <a:rPr lang="ru-RU" altLang="ru-RU" b="1" dirty="0">
                <a:solidFill>
                  <a:schemeClr val="tx2"/>
                </a:solidFill>
              </a:rPr>
              <a:t>КРИТИКАНСТВО </a:t>
            </a:r>
            <a:r>
              <a:rPr lang="ru-RU" altLang="ru-RU" dirty="0"/>
              <a:t>- придирчивая критика, стремление видеть во всем только недостатки. </a:t>
            </a:r>
          </a:p>
          <a:p>
            <a:pPr eaLnBrk="1" hangingPunct="1"/>
            <a:r>
              <a:rPr lang="ru-RU" altLang="ru-RU" sz="2000" i="1" dirty="0"/>
              <a:t>Толковый словарь обществоведческих терминов. Н.Е. Яценко. 1999</a:t>
            </a:r>
            <a:endParaRPr lang="ru-RU" altLang="ru-RU" sz="2000" dirty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205142" y="4078581"/>
            <a:ext cx="4380025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chemeClr val="tx2"/>
                </a:solidFill>
              </a:rPr>
              <a:t>КРИТИКАНСТВО</a:t>
            </a:r>
            <a:r>
              <a:rPr lang="ru-RU" altLang="ru-RU" b="1" dirty="0"/>
              <a:t> - </a:t>
            </a:r>
            <a:r>
              <a:rPr lang="ru-RU" altLang="ru-RU" dirty="0"/>
              <a:t>придирчивая, </a:t>
            </a:r>
            <a:r>
              <a:rPr lang="ru-RU" altLang="ru-RU" b="1" dirty="0">
                <a:solidFill>
                  <a:srgbClr val="FF0000"/>
                </a:solidFill>
              </a:rPr>
              <a:t>но поверхностная и огульная </a:t>
            </a:r>
            <a:r>
              <a:rPr lang="ru-RU" altLang="ru-RU" b="1" dirty="0" smtClean="0">
                <a:solidFill>
                  <a:srgbClr val="FF0000"/>
                </a:solidFill>
              </a:rPr>
              <a:t>критика</a:t>
            </a:r>
            <a:endParaRPr lang="ru-RU" altLang="ru-RU" dirty="0"/>
          </a:p>
          <a:p>
            <a:pPr eaLnBrk="1" hangingPunct="1"/>
            <a:r>
              <a:rPr lang="ru-RU" altLang="ru-RU" sz="2000" i="1" dirty="0"/>
              <a:t>Новый толково-словообразовательный словарь русского языка.  Т. Ф. Ефремова</a:t>
            </a:r>
            <a:r>
              <a:rPr lang="ru-RU" altLang="ru-RU" i="1" dirty="0"/>
              <a:t>.</a:t>
            </a:r>
            <a:r>
              <a:rPr lang="ru-RU" altLang="ru-RU" dirty="0"/>
              <a:t/>
            </a:r>
            <a:br>
              <a:rPr lang="ru-RU" altLang="ru-RU" dirty="0"/>
            </a:br>
            <a:endParaRPr lang="ru-RU" alt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76" y="1092756"/>
            <a:ext cx="4321128" cy="483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54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" r="9045" b="2652"/>
          <a:stretch>
            <a:fillRect/>
          </a:stretch>
        </p:blipFill>
        <p:spPr bwMode="auto">
          <a:xfrm>
            <a:off x="6437184" y="1697038"/>
            <a:ext cx="2859088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Прямоугольник 5"/>
          <p:cNvSpPr>
            <a:spLocks noChangeArrowheads="1"/>
          </p:cNvSpPr>
          <p:nvPr/>
        </p:nvSpPr>
        <p:spPr bwMode="auto">
          <a:xfrm>
            <a:off x="1524000" y="6581776"/>
            <a:ext cx="3168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>
                <a:solidFill>
                  <a:srgbClr val="D6ECFF"/>
                </a:solidFill>
                <a:cs typeface="Times New Roman" panose="02020603050405020304" pitchFamily="18" charset="0"/>
              </a:rPr>
              <a:t>«Лечащий врач», №1, январь 2011 г </a:t>
            </a:r>
            <a:endParaRPr lang="ru-RU" altLang="ru-RU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369669" y="1452564"/>
            <a:ext cx="4032250" cy="4608512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ru-RU" dirty="0" smtClean="0"/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ru-RU" sz="2000" b="1" dirty="0"/>
              <a:t>Авторы:</a:t>
            </a:r>
            <a:r>
              <a:rPr lang="ru-RU" sz="2000" dirty="0"/>
              <a:t> В.И. Петров, С.В. Недогода, И.А. </a:t>
            </a:r>
            <a:r>
              <a:rPr lang="ru-RU" sz="2000" dirty="0" err="1"/>
              <a:t>Ленева</a:t>
            </a:r>
            <a:endParaRPr lang="ru-RU" sz="2000" dirty="0"/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ru-RU" sz="2000" b="1" dirty="0"/>
              <a:t>Журнал:</a:t>
            </a:r>
            <a:r>
              <a:rPr lang="ru-RU" sz="2000" dirty="0"/>
              <a:t> «Лечащий врач», №1, январь 2011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ru-RU" sz="2000" dirty="0"/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ru-RU" sz="2000" b="1" dirty="0"/>
              <a:t>Цель публикации:</a:t>
            </a:r>
          </a:p>
          <a:p>
            <a:pPr marL="522288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анализ качества клинических исследований </a:t>
            </a:r>
            <a:r>
              <a:rPr lang="ru-RU" sz="2000" dirty="0" err="1"/>
              <a:t>Арбидола</a:t>
            </a:r>
            <a:endParaRPr lang="ru-RU" sz="2000" dirty="0"/>
          </a:p>
          <a:p>
            <a:pPr marL="522288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оценка эффективности и безопасности препарата. 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endParaRPr lang="ru-RU" dirty="0"/>
          </a:p>
        </p:txBody>
      </p:sp>
      <p:sp>
        <p:nvSpPr>
          <p:cNvPr id="7" name="Заголовок 5"/>
          <p:cNvSpPr>
            <a:spLocks noGrp="1"/>
          </p:cNvSpPr>
          <p:nvPr>
            <p:ph type="title"/>
          </p:nvPr>
        </p:nvSpPr>
        <p:spPr>
          <a:xfrm>
            <a:off x="2415875" y="476727"/>
            <a:ext cx="7776864" cy="758825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ru-RU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Результаты анализа качества проведенных исследований </a:t>
            </a:r>
            <a:r>
              <a:rPr lang="ru-RU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Арбидола</a:t>
            </a:r>
            <a:endParaRPr lang="ru-RU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83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5"/>
          <p:cNvSpPr>
            <a:spLocks noChangeArrowheads="1"/>
          </p:cNvSpPr>
          <p:nvPr/>
        </p:nvSpPr>
        <p:spPr bwMode="auto">
          <a:xfrm>
            <a:off x="1524000" y="6581776"/>
            <a:ext cx="3168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>
                <a:solidFill>
                  <a:srgbClr val="D6ECFF"/>
                </a:solidFill>
                <a:cs typeface="Times New Roman" panose="02020603050405020304" pitchFamily="18" charset="0"/>
              </a:rPr>
              <a:t>«Лечащий врач», №1, январь 2011 г </a:t>
            </a:r>
            <a:endParaRPr lang="ru-RU" altLang="ru-RU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141841" y="1559311"/>
            <a:ext cx="9723866" cy="4281487"/>
          </a:xfrm>
        </p:spPr>
        <p:txBody>
          <a:bodyPr rtlCol="0"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ru-RU" dirty="0" smtClean="0"/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ru-RU" sz="2000" b="1" dirty="0"/>
              <a:t>Авторы: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ru-RU" sz="20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Петров</a:t>
            </a: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Владимир Иванович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000" dirty="0" smtClean="0"/>
              <a:t>д.м.н., профессор, академик РАМН, главный внештатный специалист МЗ РФ — клинический фармаколог.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endParaRPr lang="ru-RU" sz="2000" dirty="0"/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ru-RU" sz="2000" b="1" dirty="0" err="1">
                <a:solidFill>
                  <a:srgbClr val="FF0000"/>
                </a:solidFill>
              </a:rPr>
              <a:t>Недогода</a:t>
            </a:r>
            <a:r>
              <a:rPr lang="ru-RU" sz="2000" b="1" dirty="0">
                <a:solidFill>
                  <a:srgbClr val="FF0000"/>
                </a:solidFill>
              </a:rPr>
              <a:t> Сергей Владимирович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000" dirty="0"/>
              <a:t>д.м.н., профессор, проректор по лечебной работе, зав. кафедрой терапии и семейной медицины ФУВ ВГМА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endParaRPr lang="ru-RU" sz="2000" dirty="0"/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ru-RU" sz="2000" b="1" dirty="0" err="1">
                <a:solidFill>
                  <a:srgbClr val="FF0000"/>
                </a:solidFill>
              </a:rPr>
              <a:t>Ленева</a:t>
            </a:r>
            <a:r>
              <a:rPr lang="ru-RU" sz="2000" b="1" dirty="0">
                <a:solidFill>
                  <a:srgbClr val="FF0000"/>
                </a:solidFill>
              </a:rPr>
              <a:t> Ирина Анатольевна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000" dirty="0"/>
              <a:t>д.б.н., заведующая лабораторией экспериментальной вирусологии НИИ вакцин и сывороток им. Мечникова РАМН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295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1064871" y="2509065"/>
            <a:ext cx="4569810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«Анализ публикаций по применению </a:t>
            </a:r>
            <a:r>
              <a:rPr lang="ru-RU" altLang="ru-RU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Арбидола</a:t>
            </a:r>
            <a:r>
              <a:rPr lang="ru-RU" altLang="ru-RU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позволяет сделать вывод о том, что в настоящее время препарат </a:t>
            </a:r>
            <a:r>
              <a:rPr lang="ru-RU" altLang="ru-RU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хорошо изучен, имеет обоснованно высокую степень доказательности применения и в дальнейшем не требуется доказывать уже ранее доказанную высокую эффективность и безопасность применения» </a:t>
            </a:r>
            <a:endParaRPr lang="ru-RU" altLang="ru-RU" b="1" i="1" dirty="0">
              <a:solidFill>
                <a:srgbClr val="FF0000"/>
              </a:solidFill>
            </a:endParaRPr>
          </a:p>
          <a:p>
            <a:endParaRPr lang="ru-RU" altLang="ru-RU" sz="1000" i="1" dirty="0">
              <a:solidFill>
                <a:srgbClr val="FFFF99"/>
              </a:solidFill>
            </a:endParaRPr>
          </a:p>
        </p:txBody>
      </p:sp>
      <p:sp>
        <p:nvSpPr>
          <p:cNvPr id="26627" name="Прямоугольник 3"/>
          <p:cNvSpPr>
            <a:spLocks noChangeArrowheads="1"/>
          </p:cNvSpPr>
          <p:nvPr/>
        </p:nvSpPr>
        <p:spPr bwMode="auto">
          <a:xfrm>
            <a:off x="1524000" y="6581776"/>
            <a:ext cx="3168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>
                <a:solidFill>
                  <a:srgbClr val="D6ECFF"/>
                </a:solidFill>
                <a:cs typeface="Times New Roman" panose="02020603050405020304" pitchFamily="18" charset="0"/>
              </a:rPr>
              <a:t>«Лечащий врач», №1, январь 2011 г </a:t>
            </a:r>
            <a:endParaRPr lang="ru-RU" altLang="ru-RU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" r="9045" b="2652"/>
          <a:stretch>
            <a:fillRect/>
          </a:stretch>
        </p:blipFill>
        <p:spPr bwMode="auto">
          <a:xfrm>
            <a:off x="6470135" y="1835151"/>
            <a:ext cx="2859088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415875" y="476727"/>
            <a:ext cx="7776864" cy="758825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ru-RU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Результаты анализа качества проведенных исследований </a:t>
            </a:r>
            <a:r>
              <a:rPr lang="ru-RU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Арбидола</a:t>
            </a:r>
            <a:endParaRPr lang="ru-RU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8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Заголовок 5"/>
          <p:cNvSpPr>
            <a:spLocks noGrp="1"/>
          </p:cNvSpPr>
          <p:nvPr>
            <p:ph type="title"/>
          </p:nvPr>
        </p:nvSpPr>
        <p:spPr>
          <a:xfrm>
            <a:off x="2063552" y="908721"/>
            <a:ext cx="7776864" cy="758825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Причина гриппа</a:t>
            </a: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780928"/>
            <a:ext cx="403244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56454" y="3068960"/>
            <a:ext cx="37655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1C502A"/>
                </a:solidFill>
              </a:rPr>
              <a:t>Вирус гриппа </a:t>
            </a:r>
          </a:p>
          <a:p>
            <a:endParaRPr lang="ru-RU" sz="4000" b="1" dirty="0">
              <a:solidFill>
                <a:srgbClr val="1C502A"/>
              </a:solidFill>
            </a:endParaRPr>
          </a:p>
          <a:p>
            <a:r>
              <a:rPr lang="ru-RU" sz="4000" b="1" dirty="0">
                <a:solidFill>
                  <a:srgbClr val="1C502A"/>
                </a:solidFill>
              </a:rPr>
              <a:t>типа А, В и С</a:t>
            </a:r>
          </a:p>
        </p:txBody>
      </p:sp>
    </p:spTree>
    <p:extLst>
      <p:ext uri="{BB962C8B-B14F-4D97-AF65-F5344CB8AC3E}">
        <p14:creationId xmlns:p14="http://schemas.microsoft.com/office/powerpoint/2010/main" val="2416361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981200"/>
            <a:ext cx="5618205" cy="4114800"/>
          </a:xfrm>
        </p:spPr>
        <p:txBody>
          <a:bodyPr/>
          <a:lstStyle/>
          <a:p>
            <a:pPr marL="0" indent="0">
              <a:buNone/>
            </a:pPr>
            <a:endParaRPr lang="ru-RU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1066800" y="2133600"/>
            <a:ext cx="561820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Нет </a:t>
            </a:r>
            <a:r>
              <a:rPr lang="ru-RU" b="1" i="1" dirty="0">
                <a:solidFill>
                  <a:srgbClr val="002060"/>
                </a:solidFill>
              </a:rPr>
              <a:t>признания со стороны зарубежного сообщества</a:t>
            </a:r>
            <a:endParaRPr lang="ru-RU" b="1" dirty="0"/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>
          <a:xfrm>
            <a:off x="2063552" y="908721"/>
            <a:ext cx="7776864" cy="758825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Миф 6</a:t>
            </a: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857" y="2208191"/>
            <a:ext cx="5434598" cy="362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9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gray">
          <a:xfrm>
            <a:off x="1847850" y="260350"/>
            <a:ext cx="85026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74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74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74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74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74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74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74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74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74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endParaRPr lang="ru-RU" altLang="ru-RU" sz="2000" b="1">
              <a:solidFill>
                <a:srgbClr val="005954"/>
              </a:solidFill>
              <a:latin typeface="Book Antiqua" panose="02040602050305030304" pitchFamily="18" charset="0"/>
              <a:sym typeface="Gill Sans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kumimoji="1"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1697039"/>
            <a:ext cx="720725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5"/>
          <p:cNvSpPr>
            <a:spLocks noGrp="1"/>
          </p:cNvSpPr>
          <p:nvPr>
            <p:ph type="title"/>
          </p:nvPr>
        </p:nvSpPr>
        <p:spPr>
          <a:xfrm>
            <a:off x="2415875" y="476727"/>
            <a:ext cx="7776864" cy="758825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ru-RU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Механизм действия доказан на международном уровне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545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gray">
          <a:xfrm>
            <a:off x="1847850" y="260350"/>
            <a:ext cx="85026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74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74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74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74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74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74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74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74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74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endParaRPr lang="ru-RU" altLang="ru-RU" sz="2000" b="1">
              <a:solidFill>
                <a:srgbClr val="005954"/>
              </a:solidFill>
              <a:latin typeface="Book Antiqua" panose="02040602050305030304" pitchFamily="18" charset="0"/>
              <a:sym typeface="Gill Sans"/>
            </a:endParaRP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kumimoji="1"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37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9" y="1628776"/>
            <a:ext cx="6518275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5"/>
          <p:cNvSpPr>
            <a:spLocks noGrp="1"/>
          </p:cNvSpPr>
          <p:nvPr>
            <p:ph type="title"/>
          </p:nvPr>
        </p:nvSpPr>
        <p:spPr>
          <a:xfrm>
            <a:off x="2415875" y="476727"/>
            <a:ext cx="7776864" cy="758825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ru-RU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Механизм действия доказан на международном уровне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209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gray">
          <a:xfrm>
            <a:off x="1847850" y="260350"/>
            <a:ext cx="85026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74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74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74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74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74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74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74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74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74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endParaRPr lang="ru-RU" altLang="ru-RU" sz="2000" b="1">
              <a:solidFill>
                <a:srgbClr val="005954"/>
              </a:solidFill>
              <a:latin typeface="Book Antiqua" panose="02040602050305030304" pitchFamily="18" charset="0"/>
              <a:sym typeface="Gill Sans"/>
            </a:endParaRP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kumimoji="1"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Заголовок 5"/>
          <p:cNvSpPr>
            <a:spLocks noGrp="1"/>
          </p:cNvSpPr>
          <p:nvPr>
            <p:ph type="title"/>
          </p:nvPr>
        </p:nvSpPr>
        <p:spPr>
          <a:xfrm>
            <a:off x="2415875" y="476727"/>
            <a:ext cx="7776864" cy="758825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ru-RU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Механизм действия доказан на международном уровне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4328" t="5657" r="26315" b="17686"/>
          <a:stretch/>
        </p:blipFill>
        <p:spPr>
          <a:xfrm>
            <a:off x="3080950" y="1350809"/>
            <a:ext cx="5925387" cy="51764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4522573" y="5288692"/>
            <a:ext cx="4374292" cy="53545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smtClean="0">
              <a:ln>
                <a:noFill/>
              </a:ln>
              <a:solidFill>
                <a:srgbClr val="3B3D3C"/>
              </a:solidFill>
              <a:effectLst/>
              <a:latin typeface="Myriad Pro" panose="020B0503030403020204" pitchFamily="34" charset="0"/>
              <a:ea typeface="ヒラギノ角ゴ Pro W3" pitchFamily="-6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670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Чем руководствуется врач при выборе метода лечения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422" y="3672531"/>
            <a:ext cx="9144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9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0702" y="1351005"/>
            <a:ext cx="8939736" cy="486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3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4400" y="2069628"/>
            <a:ext cx="4464115" cy="43513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35444" y="1690688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OpenSans-Light" charset="0"/>
              </a:rPr>
              <a:t>Статья 10</a:t>
            </a:r>
          </a:p>
          <a:p>
            <a:endParaRPr lang="ru-RU" sz="3600" b="1" i="1" dirty="0" smtClean="0">
              <a:solidFill>
                <a:srgbClr val="002060"/>
              </a:solidFill>
              <a:latin typeface="OpenSans-Light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Calibri" charset="0"/>
              </a:rPr>
              <a:t>Врач обязан </a:t>
            </a:r>
          </a:p>
          <a:p>
            <a:endParaRPr lang="ru-RU" sz="2400" b="1" i="1" dirty="0" smtClean="0">
              <a:solidFill>
                <a:srgbClr val="002060"/>
              </a:solidFill>
              <a:latin typeface="Calibri" charset="0"/>
            </a:endParaRPr>
          </a:p>
          <a:p>
            <a:pPr marL="342900" indent="-342900">
              <a:buFontTx/>
              <a:buChar char="-"/>
            </a:pPr>
            <a:r>
              <a:rPr lang="ru-RU" sz="2400" b="1" i="1" dirty="0" smtClean="0">
                <a:solidFill>
                  <a:srgbClr val="002060"/>
                </a:solidFill>
                <a:latin typeface="Calibri" charset="0"/>
              </a:rPr>
              <a:t>знать существующие Стандарты, Протоколы и Клинические рекомендация </a:t>
            </a:r>
          </a:p>
          <a:p>
            <a:endParaRPr lang="ru-RU" sz="2400" b="1" i="1" dirty="0" smtClean="0">
              <a:solidFill>
                <a:srgbClr val="002060"/>
              </a:solidFill>
              <a:latin typeface="Calibri" charset="0"/>
            </a:endParaRPr>
          </a:p>
          <a:p>
            <a:pPr marL="342900" indent="-342900">
              <a:buFontTx/>
              <a:buChar char="-"/>
            </a:pPr>
            <a:r>
              <a:rPr lang="ru-RU" sz="2400" b="1" i="1" dirty="0" smtClean="0">
                <a:solidFill>
                  <a:srgbClr val="002060"/>
                </a:solidFill>
                <a:latin typeface="Calibri" charset="0"/>
              </a:rPr>
              <a:t>соблюдать их в зависимости от клинической ситуации и своего профессионального опыта.</a:t>
            </a:r>
          </a:p>
        </p:txBody>
      </p:sp>
      <p:sp>
        <p:nvSpPr>
          <p:cNvPr id="5" name="Заголовок 5"/>
          <p:cNvSpPr txBox="1">
            <a:spLocks/>
          </p:cNvSpPr>
          <p:nvPr/>
        </p:nvSpPr>
        <p:spPr bwMode="auto">
          <a:xfrm>
            <a:off x="2415875" y="476727"/>
            <a:ext cx="7776864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Кодекс врачебной этики</a:t>
            </a:r>
          </a:p>
        </p:txBody>
      </p:sp>
    </p:spTree>
    <p:extLst>
      <p:ext uri="{BB962C8B-B14F-4D97-AF65-F5344CB8AC3E}">
        <p14:creationId xmlns:p14="http://schemas.microsoft.com/office/powerpoint/2010/main" val="354639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64802"/>
            <a:ext cx="4406900" cy="42291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46956" y="573223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Verdana" charset="0"/>
              </a:rPr>
              <a:t>КОДЕКС ВРАЧЕБНОЙ ЭТИКИ РФ</a:t>
            </a:r>
          </a:p>
          <a:p>
            <a:pPr algn="just"/>
            <a:r>
              <a:rPr lang="ru-RU" b="0" i="1" dirty="0" smtClean="0">
                <a:solidFill>
                  <a:srgbClr val="343434"/>
                </a:solidFill>
                <a:latin typeface="Verdana" charset="0"/>
              </a:rPr>
              <a:t>Одобрен Всероссийским </a:t>
            </a:r>
            <a:r>
              <a:rPr lang="ru-RU" b="0" i="1" dirty="0" err="1" smtClean="0">
                <a:solidFill>
                  <a:srgbClr val="343434"/>
                </a:solidFill>
                <a:latin typeface="Verdana" charset="0"/>
              </a:rPr>
              <a:t>Пироговским</a:t>
            </a:r>
            <a:r>
              <a:rPr lang="ru-RU" b="0" i="1" dirty="0" smtClean="0">
                <a:solidFill>
                  <a:srgbClr val="343434"/>
                </a:solidFill>
                <a:latin typeface="Verdana" charset="0"/>
              </a:rPr>
              <a:t> съездом врачей 7 июня 1997 г.	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23932" y="1821201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solidFill>
                  <a:srgbClr val="343434"/>
                </a:solidFill>
                <a:latin typeface="Verdana" charset="0"/>
              </a:rPr>
              <a:t>Врач отвечает за качество оказываемой пациентам медицинской помощи. В своей работе он обязан руководствоваться законами Российской Федерации, действующими нормативными документами для врачебной практики (медицинскими стандартами), </a:t>
            </a:r>
            <a:r>
              <a:rPr lang="ru-RU" b="1" i="1" dirty="0" smtClean="0">
                <a:solidFill>
                  <a:srgbClr val="FF0000"/>
                </a:solidFill>
                <a:latin typeface="Verdana" charset="0"/>
              </a:rPr>
              <a:t>но в рамках этих предписаний,</a:t>
            </a:r>
            <a:r>
              <a:rPr lang="ru-RU" i="1" dirty="0" smtClean="0">
                <a:solidFill>
                  <a:srgbClr val="343434"/>
                </a:solidFill>
                <a:latin typeface="Verdana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Verdana" charset="0"/>
              </a:rPr>
              <a:t>учитывая особенности заболевания, выбирать те методы профилактики, диагностики и лечения, которые сочтет наиболее эффективными в каждом конкретном случае, руководствуясь интересами больного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 bwMode="auto">
          <a:xfrm>
            <a:off x="2415875" y="476727"/>
            <a:ext cx="7776864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Стандарты или индивидуальный подход?</a:t>
            </a:r>
          </a:p>
        </p:txBody>
      </p:sp>
    </p:spTree>
    <p:extLst>
      <p:ext uri="{BB962C8B-B14F-4D97-AF65-F5344CB8AC3E}">
        <p14:creationId xmlns:p14="http://schemas.microsoft.com/office/powerpoint/2010/main" val="211961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8" t="10580" r="28089" b="9184"/>
          <a:stretch/>
        </p:blipFill>
        <p:spPr>
          <a:xfrm>
            <a:off x="692727" y="1690687"/>
            <a:ext cx="3546764" cy="4805293"/>
          </a:xfrm>
        </p:spPr>
      </p:pic>
      <p:sp>
        <p:nvSpPr>
          <p:cNvPr id="13" name="TextBox 12"/>
          <p:cNvSpPr txBox="1"/>
          <p:nvPr/>
        </p:nvSpPr>
        <p:spPr>
          <a:xfrm>
            <a:off x="4384964" y="1843087"/>
            <a:ext cx="73636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Протокол </a:t>
            </a:r>
            <a:r>
              <a:rPr lang="ru-RU" sz="2400" dirty="0" smtClean="0"/>
              <a:t>является </a:t>
            </a:r>
            <a:r>
              <a:rPr lang="ru-RU" sz="2400" dirty="0"/>
              <a:t>документом, разрабатываемым с целью оптимизации медицинской помощи и поддержки принятия решений </a:t>
            </a:r>
            <a:r>
              <a:rPr lang="ru-RU" sz="2400" dirty="0" smtClean="0"/>
              <a:t>врачом в </a:t>
            </a:r>
            <a:r>
              <a:rPr lang="ru-RU" sz="2400" dirty="0"/>
              <a:t>отношении медицинских вмешательств в определенных клинических ситуациях. </a:t>
            </a:r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r>
              <a:rPr lang="ru-RU" sz="2400" dirty="0" smtClean="0"/>
              <a:t>Клинические рекомендации </a:t>
            </a:r>
            <a:r>
              <a:rPr lang="ru-RU" sz="2400" dirty="0"/>
              <a:t>(</a:t>
            </a:r>
            <a:r>
              <a:rPr lang="ru-RU" sz="2400" dirty="0" smtClean="0"/>
              <a:t>протоколы </a:t>
            </a:r>
            <a:r>
              <a:rPr lang="ru-RU" sz="2400" dirty="0"/>
              <a:t>лечения) </a:t>
            </a:r>
            <a:r>
              <a:rPr lang="ru-RU" sz="2400" dirty="0" smtClean="0"/>
              <a:t>определяют объем </a:t>
            </a:r>
            <a:r>
              <a:rPr lang="ru-RU" sz="2400" dirty="0"/>
              <a:t>и показатели качества выполнения медицинской помощи больному при определенном </a:t>
            </a:r>
            <a:r>
              <a:rPr lang="ru-RU" sz="2400" dirty="0" smtClean="0"/>
              <a:t>заболевании</a:t>
            </a:r>
            <a:endParaRPr lang="ru-RU" sz="2400" dirty="0"/>
          </a:p>
        </p:txBody>
      </p:sp>
      <p:sp>
        <p:nvSpPr>
          <p:cNvPr id="5" name="Заголовок 5"/>
          <p:cNvSpPr txBox="1">
            <a:spLocks/>
          </p:cNvSpPr>
          <p:nvPr/>
        </p:nvSpPr>
        <p:spPr bwMode="auto">
          <a:xfrm>
            <a:off x="2415875" y="476727"/>
            <a:ext cx="7776864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Клинические рекомендации (протоколы лечения)</a:t>
            </a:r>
          </a:p>
        </p:txBody>
      </p:sp>
    </p:spTree>
    <p:extLst>
      <p:ext uri="{BB962C8B-B14F-4D97-AF65-F5344CB8AC3E}">
        <p14:creationId xmlns:p14="http://schemas.microsoft.com/office/powerpoint/2010/main" val="120722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66119" y="2402897"/>
            <a:ext cx="46296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При включении в протокол конкретной медицинской технологии в нем </a:t>
            </a:r>
            <a:r>
              <a:rPr lang="ru-RU" sz="2400" b="1" dirty="0" smtClean="0">
                <a:solidFill>
                  <a:srgbClr val="FF0000"/>
                </a:solidFill>
              </a:rPr>
              <a:t>указывают уровень убедительности доказательств </a:t>
            </a:r>
            <a:r>
              <a:rPr lang="ru-RU" sz="2400" dirty="0" smtClean="0"/>
              <a:t>целесообразности ее применения с учетом унифицированной шкалы оценки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784" y="1741930"/>
            <a:ext cx="6317672" cy="4738254"/>
          </a:xfrm>
          <a:prstGeom prst="rect">
            <a:avLst/>
          </a:prstGeom>
        </p:spPr>
      </p:pic>
      <p:sp>
        <p:nvSpPr>
          <p:cNvPr id="5" name="Заголовок 5"/>
          <p:cNvSpPr txBox="1">
            <a:spLocks/>
          </p:cNvSpPr>
          <p:nvPr/>
        </p:nvSpPr>
        <p:spPr bwMode="auto">
          <a:xfrm>
            <a:off x="2415875" y="476727"/>
            <a:ext cx="7776864" cy="105551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Критерии включения в клинические рекомендации метода лечения</a:t>
            </a:r>
          </a:p>
        </p:txBody>
      </p:sp>
    </p:spTree>
    <p:extLst>
      <p:ext uri="{BB962C8B-B14F-4D97-AF65-F5344CB8AC3E}">
        <p14:creationId xmlns:p14="http://schemas.microsoft.com/office/powerpoint/2010/main" val="173952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519238" y="0"/>
            <a:ext cx="9148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>
              <a:solidFill>
                <a:srgbClr val="FFFF00"/>
              </a:solidFill>
            </a:endParaRPr>
          </a:p>
        </p:txBody>
      </p:sp>
      <p:sp>
        <p:nvSpPr>
          <p:cNvPr id="21506" name="Прямоугольник 11"/>
          <p:cNvSpPr>
            <a:spLocks noChangeArrowheads="1"/>
          </p:cNvSpPr>
          <p:nvPr/>
        </p:nvSpPr>
        <p:spPr bwMode="auto">
          <a:xfrm>
            <a:off x="2207568" y="5991672"/>
            <a:ext cx="83529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rgbClr val="000000"/>
                </a:solidFill>
              </a:rPr>
              <a:t>Patel, </a:t>
            </a:r>
            <a:r>
              <a:rPr lang="en-US" sz="800" i="1" dirty="0" err="1">
                <a:solidFill>
                  <a:srgbClr val="000000"/>
                </a:solidFill>
              </a:rPr>
              <a:t>Janak</a:t>
            </a:r>
            <a:r>
              <a:rPr lang="en-US" sz="800" i="1" dirty="0">
                <a:solidFill>
                  <a:srgbClr val="000000"/>
                </a:solidFill>
              </a:rPr>
              <a:t> A. Nasopharyngeal acute phase cytokines in viral upper respiratory infection / </a:t>
            </a:r>
            <a:r>
              <a:rPr lang="en-US" sz="800" i="1" dirty="0" err="1">
                <a:solidFill>
                  <a:srgbClr val="000000"/>
                </a:solidFill>
              </a:rPr>
              <a:t>Janak</a:t>
            </a:r>
            <a:r>
              <a:rPr lang="en-US" sz="800" i="1" dirty="0">
                <a:solidFill>
                  <a:srgbClr val="000000"/>
                </a:solidFill>
              </a:rPr>
              <a:t> A. Patel, S. Nair, Krystal </a:t>
            </a:r>
            <a:r>
              <a:rPr lang="en-US" sz="800" i="1" dirty="0" err="1">
                <a:solidFill>
                  <a:srgbClr val="000000"/>
                </a:solidFill>
              </a:rPr>
              <a:t>Revai</a:t>
            </a:r>
            <a:r>
              <a:rPr lang="en-US" sz="800" i="1" dirty="0">
                <a:solidFill>
                  <a:srgbClr val="000000"/>
                </a:solidFill>
              </a:rPr>
              <a:t> // The Pediatric Infection Disease Journal. 2009. № 11. P. 1002–1007.</a:t>
            </a:r>
          </a:p>
          <a:p>
            <a:r>
              <a:rPr lang="en-US" sz="800" i="1" dirty="0">
                <a:solidFill>
                  <a:srgbClr val="000000"/>
                </a:solidFill>
              </a:rPr>
              <a:t>Upper Respiratory Tract Infection [Electronic resource] / A. </a:t>
            </a:r>
            <a:r>
              <a:rPr lang="en-US" sz="800" i="1" dirty="0" err="1">
                <a:solidFill>
                  <a:srgbClr val="000000"/>
                </a:solidFill>
              </a:rPr>
              <a:t>Meneghetti</a:t>
            </a:r>
            <a:r>
              <a:rPr lang="en-US" sz="800" i="1" dirty="0">
                <a:solidFill>
                  <a:srgbClr val="000000"/>
                </a:solidFill>
              </a:rPr>
              <a:t>. 2009. Mode of access: www.medscape.com. Date of access: 28.01.2010.</a:t>
            </a:r>
          </a:p>
        </p:txBody>
      </p:sp>
      <p:sp>
        <p:nvSpPr>
          <p:cNvPr id="21507" name="Заголовок 2"/>
          <p:cNvSpPr>
            <a:spLocks noGrp="1"/>
          </p:cNvSpPr>
          <p:nvPr>
            <p:ph type="title"/>
          </p:nvPr>
        </p:nvSpPr>
        <p:spPr>
          <a:xfrm>
            <a:off x="1938372" y="764704"/>
            <a:ext cx="8229600" cy="1252538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ru-RU" sz="3600" b="1" dirty="0">
                <a:solidFill>
                  <a:schemeClr val="bg1"/>
                </a:solidFill>
                <a:latin typeface="Arial" charset="0"/>
                <a:cs typeface="Arial" charset="0"/>
              </a:rPr>
              <a:t>Вне эпидемии, грипп составляет не более 15%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40817" y="2240171"/>
            <a:ext cx="7224713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79043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838199" y="1869593"/>
          <a:ext cx="11035145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3299"/>
                <a:gridCol w="8821846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Уровни доказательств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Описание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1++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Мета-анализы высокого качества, систематические обзоры </a:t>
                      </a:r>
                      <a:r>
                        <a:rPr lang="ru-RU" dirty="0" err="1" smtClean="0"/>
                        <a:t>рандомизированных</a:t>
                      </a:r>
                      <a:r>
                        <a:rPr lang="ru-RU" dirty="0" smtClean="0"/>
                        <a:t> контролируемых исследований (РКИ), или РКИ с очень низким риском систематических ошибок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1+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Качественно проведенные мета-анализы, систематические обзоры или РКИ с низким риском систематических ошибок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1-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Мета-анализы, систематические обзоры или РКИ с высоким риском систематических ошибок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Высококачественные систематические обзоры исследований случай- контроль или </a:t>
                      </a:r>
                      <a:r>
                        <a:rPr lang="ru-RU" dirty="0" err="1" smtClean="0"/>
                        <a:t>когортных</a:t>
                      </a:r>
                      <a:r>
                        <a:rPr lang="ru-RU" dirty="0" smtClean="0"/>
                        <a:t> исследований.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2+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Хорошо проведенные исследования случай-контроль или </a:t>
                      </a:r>
                      <a:r>
                        <a:rPr lang="ru-RU" dirty="0" err="1" smtClean="0"/>
                        <a:t>когортные</a:t>
                      </a:r>
                      <a:r>
                        <a:rPr lang="ru-RU" dirty="0" smtClean="0"/>
                        <a:t> исследования со средним риском эффектов смешивания или систематических ошибок и </a:t>
                      </a:r>
                      <a:r>
                        <a:rPr lang="ru-RU" dirty="0" err="1" smtClean="0"/>
                        <a:t>среднеи</a:t>
                      </a:r>
                      <a:r>
                        <a:rPr lang="ru-RU" dirty="0" smtClean="0"/>
                        <a:t>̆ вероятностью </a:t>
                      </a:r>
                      <a:r>
                        <a:rPr lang="ru-RU" dirty="0" err="1" smtClean="0"/>
                        <a:t>причиннои</a:t>
                      </a:r>
                      <a:r>
                        <a:rPr lang="ru-RU" dirty="0" smtClean="0"/>
                        <a:t>̆ взаимосвязи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Заголовок 5"/>
          <p:cNvSpPr txBox="1">
            <a:spLocks/>
          </p:cNvSpPr>
          <p:nvPr/>
        </p:nvSpPr>
        <p:spPr bwMode="auto">
          <a:xfrm>
            <a:off x="2415875" y="476727"/>
            <a:ext cx="7776864" cy="105551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Критерии включения в клинические рекомендации метода лечения</a:t>
            </a:r>
          </a:p>
        </p:txBody>
      </p:sp>
    </p:spTree>
    <p:extLst>
      <p:ext uri="{BB962C8B-B14F-4D97-AF65-F5344CB8AC3E}">
        <p14:creationId xmlns:p14="http://schemas.microsoft.com/office/powerpoint/2010/main" val="32286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838199" y="2008140"/>
          <a:ext cx="10910455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8290"/>
                <a:gridCol w="8722165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Уровни доказательств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Описание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2-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Исследования случай-контроль или </a:t>
                      </a:r>
                      <a:r>
                        <a:rPr lang="ru-RU" dirty="0" err="1" smtClean="0"/>
                        <a:t>когортные</a:t>
                      </a:r>
                      <a:r>
                        <a:rPr lang="ru-RU" dirty="0" smtClean="0"/>
                        <a:t> исследования с высоким риском эффектов смешивания или систематических ошибок и </a:t>
                      </a:r>
                      <a:r>
                        <a:rPr lang="ru-RU" dirty="0" err="1" smtClean="0"/>
                        <a:t>среднеи</a:t>
                      </a:r>
                      <a:r>
                        <a:rPr lang="ru-RU" dirty="0" smtClean="0"/>
                        <a:t>̆ вероятностью причинной̆ взаимосвязи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 аналитические исследования (например: описания случаев, серий</a:t>
                      </a:r>
                      <a:r>
                        <a:rPr lang="en-GB" baseline="0" dirty="0" smtClean="0"/>
                        <a:t> c</a:t>
                      </a:r>
                      <a:r>
                        <a:rPr lang="ru-RU" dirty="0" err="1" smtClean="0"/>
                        <a:t>лучаев</a:t>
                      </a:r>
                      <a:r>
                        <a:rPr lang="ru-RU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4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Мнение экспертов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Заголовок 5"/>
          <p:cNvSpPr txBox="1">
            <a:spLocks/>
          </p:cNvSpPr>
          <p:nvPr/>
        </p:nvSpPr>
        <p:spPr bwMode="auto">
          <a:xfrm>
            <a:off x="2415875" y="476727"/>
            <a:ext cx="7776864" cy="105551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Критерии включения в клинические рекомендации метода лечения</a:t>
            </a:r>
          </a:p>
        </p:txBody>
      </p:sp>
    </p:spTree>
    <p:extLst>
      <p:ext uri="{BB962C8B-B14F-4D97-AF65-F5344CB8AC3E}">
        <p14:creationId xmlns:p14="http://schemas.microsoft.com/office/powerpoint/2010/main" val="298141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22901" y="6257820"/>
            <a:ext cx="2557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http</a:t>
            </a:r>
            <a:r>
              <a:rPr lang="ru-RU" dirty="0" smtClean="0"/>
              <a:t>://</a:t>
            </a:r>
            <a:r>
              <a:rPr lang="ru-RU" dirty="0" err="1" smtClean="0"/>
              <a:t>www.femb.ru</a:t>
            </a:r>
            <a:r>
              <a:rPr lang="ru-RU" dirty="0" smtClean="0"/>
              <a:t>/</a:t>
            </a:r>
            <a:r>
              <a:rPr lang="ru-RU" dirty="0" err="1" smtClean="0"/>
              <a:t>find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t="9531" r="7428"/>
          <a:stretch/>
        </p:blipFill>
        <p:spPr>
          <a:xfrm>
            <a:off x="972065" y="1750159"/>
            <a:ext cx="7549229" cy="5032360"/>
          </a:xfrm>
        </p:spPr>
      </p:pic>
      <p:sp>
        <p:nvSpPr>
          <p:cNvPr id="5" name="Заголовок 5"/>
          <p:cNvSpPr txBox="1">
            <a:spLocks/>
          </p:cNvSpPr>
          <p:nvPr/>
        </p:nvSpPr>
        <p:spPr bwMode="auto">
          <a:xfrm>
            <a:off x="2522967" y="377873"/>
            <a:ext cx="7776864" cy="105551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Где искать протоколы лечения?</a:t>
            </a:r>
          </a:p>
        </p:txBody>
      </p:sp>
    </p:spTree>
    <p:extLst>
      <p:ext uri="{BB962C8B-B14F-4D97-AF65-F5344CB8AC3E}">
        <p14:creationId xmlns:p14="http://schemas.microsoft.com/office/powerpoint/2010/main" val="153131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22901" y="6257820"/>
            <a:ext cx="2557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http</a:t>
            </a:r>
            <a:r>
              <a:rPr lang="ru-RU" dirty="0" smtClean="0"/>
              <a:t>://</a:t>
            </a:r>
            <a:r>
              <a:rPr lang="ru-RU" dirty="0" err="1" smtClean="0"/>
              <a:t>www.femb.ru</a:t>
            </a:r>
            <a:r>
              <a:rPr lang="ru-RU" dirty="0" smtClean="0"/>
              <a:t>/</a:t>
            </a:r>
            <a:r>
              <a:rPr lang="ru-RU" dirty="0" err="1" smtClean="0"/>
              <a:t>find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" t="11217" r="7813" b="6000"/>
          <a:stretch/>
        </p:blipFill>
        <p:spPr>
          <a:xfrm>
            <a:off x="1013254" y="1759406"/>
            <a:ext cx="7919449" cy="4867746"/>
          </a:xfrm>
        </p:spPr>
      </p:pic>
      <p:sp>
        <p:nvSpPr>
          <p:cNvPr id="6" name="Заголовок 5"/>
          <p:cNvSpPr txBox="1">
            <a:spLocks/>
          </p:cNvSpPr>
          <p:nvPr/>
        </p:nvSpPr>
        <p:spPr bwMode="auto">
          <a:xfrm>
            <a:off x="2448827" y="431457"/>
            <a:ext cx="7776864" cy="105551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Протоколы лечения гриппа</a:t>
            </a:r>
          </a:p>
        </p:txBody>
      </p:sp>
    </p:spTree>
    <p:extLst>
      <p:ext uri="{BB962C8B-B14F-4D97-AF65-F5344CB8AC3E}">
        <p14:creationId xmlns:p14="http://schemas.microsoft.com/office/powerpoint/2010/main" val="420377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7"/>
          <a:stretch/>
        </p:blipFill>
        <p:spPr>
          <a:xfrm>
            <a:off x="701723" y="1484397"/>
            <a:ext cx="9643907" cy="5373603"/>
          </a:xfrm>
        </p:spPr>
      </p:pic>
      <p:sp>
        <p:nvSpPr>
          <p:cNvPr id="5" name="Заголовок 5"/>
          <p:cNvSpPr txBox="1">
            <a:spLocks/>
          </p:cNvSpPr>
          <p:nvPr/>
        </p:nvSpPr>
        <p:spPr bwMode="auto">
          <a:xfrm>
            <a:off x="2448827" y="431457"/>
            <a:ext cx="7776864" cy="79598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Протоколы лечения гриппа</a:t>
            </a:r>
          </a:p>
        </p:txBody>
      </p:sp>
    </p:spTree>
    <p:extLst>
      <p:ext uri="{BB962C8B-B14F-4D97-AF65-F5344CB8AC3E}">
        <p14:creationId xmlns:p14="http://schemas.microsoft.com/office/powerpoint/2010/main" val="277313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Клинические </a:t>
            </a:r>
            <a:r>
              <a:rPr lang="ru-RU" sz="2400" b="1" dirty="0">
                <a:solidFill>
                  <a:srgbClr val="002060"/>
                </a:solidFill>
              </a:rPr>
              <a:t>рекомендации «Грипп у взрослых» - 2015 </a:t>
            </a:r>
            <a:r>
              <a:rPr lang="ru-RU" sz="2400" b="1" dirty="0" smtClean="0">
                <a:solidFill>
                  <a:srgbClr val="002060"/>
                </a:solidFill>
              </a:rPr>
              <a:t>год </a:t>
            </a:r>
          </a:p>
          <a:p>
            <a:pPr marL="0" indent="0" algn="just"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(</a:t>
            </a:r>
            <a:r>
              <a:rPr lang="ru-RU" sz="1600" dirty="0" smtClean="0"/>
              <a:t>ГБУЗ </a:t>
            </a:r>
            <a:r>
              <a:rPr lang="ru-RU" sz="1600" dirty="0"/>
              <a:t>ИКБ №1 Департамента здравоохранения г. Москвы, ГБОУ ВПО «Санкт-Петербургский государственный педиатрический медицинский университет» Минздрава России, СПбГУ, ФГБУ «НИИ гриппа» Минздрава России, ГБОУ ВПО "МГМСУ им. А.И. Евдокимова" Минздрава </a:t>
            </a:r>
            <a:r>
              <a:rPr lang="ru-RU" sz="1600" dirty="0" smtClean="0"/>
              <a:t>России)</a:t>
            </a:r>
            <a:endParaRPr lang="ru-RU" sz="1600" dirty="0">
              <a:solidFill>
                <a:srgbClr val="00206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endParaRPr lang="ru-RU" sz="1800" b="1" dirty="0" smtClean="0">
              <a:solidFill>
                <a:srgbClr val="00206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endParaRPr lang="ru-RU" sz="1800" b="1" dirty="0">
              <a:solidFill>
                <a:srgbClr val="00206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endParaRPr lang="ru-RU" sz="1800" b="1" dirty="0" smtClean="0">
              <a:solidFill>
                <a:srgbClr val="00206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endParaRPr lang="ru-RU" sz="1800" b="1" dirty="0">
              <a:solidFill>
                <a:srgbClr val="00206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endParaRPr lang="ru-RU" dirty="0"/>
          </a:p>
          <a:p>
            <a:pPr marL="514350" lvl="0" indent="-514350" algn="just">
              <a:buFont typeface="+mj-lt"/>
              <a:buAutoNum type="arabicPeriod"/>
            </a:pPr>
            <a:endParaRPr lang="ru-RU" dirty="0"/>
          </a:p>
          <a:p>
            <a:pPr marL="514350" indent="-514350" algn="just">
              <a:buFont typeface="+mj-lt"/>
              <a:buAutoNum type="arabicPeriod"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163645"/>
              </p:ext>
            </p:extLst>
          </p:nvPr>
        </p:nvGraphicFramePr>
        <p:xfrm>
          <a:off x="1076937" y="3054396"/>
          <a:ext cx="10186408" cy="31225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0860"/>
                <a:gridCol w="3537774"/>
                <a:gridCol w="3537774"/>
              </a:tblGrid>
              <a:tr h="484991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002060"/>
                          </a:solidFill>
                          <a:effectLst/>
                        </a:rPr>
                        <a:t>Нозология </a:t>
                      </a: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002060"/>
                          </a:solidFill>
                          <a:effectLst/>
                        </a:rPr>
                        <a:t>Противовирусный препарат</a:t>
                      </a:r>
                      <a:endParaRPr lang="ru-RU" sz="18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002060"/>
                          </a:solidFill>
                          <a:effectLst/>
                        </a:rPr>
                        <a:t>Уровень доказательности</a:t>
                      </a:r>
                      <a:endParaRPr lang="ru-RU" sz="18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7024">
                <a:tc rowSpan="4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</a:rPr>
                        <a:t>Грипп   </a:t>
                      </a:r>
                      <a:r>
                        <a:rPr lang="ru-RU" sz="1800" b="0" kern="150" dirty="0" smtClean="0">
                          <a:solidFill>
                            <a:srgbClr val="002060"/>
                          </a:solidFill>
                          <a:effectLst/>
                        </a:rPr>
                        <a:t>в амбулаторной практике и в стационаре </a:t>
                      </a:r>
                      <a:r>
                        <a:rPr lang="ru-RU" sz="1800" kern="150" dirty="0" smtClean="0">
                          <a:solidFill>
                            <a:srgbClr val="002060"/>
                          </a:solidFill>
                          <a:effectLst/>
                        </a:rPr>
                        <a:t>лечение</a:t>
                      </a:r>
                      <a:endParaRPr lang="ru-RU" sz="18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 err="1" smtClean="0">
                          <a:effectLst/>
                        </a:rPr>
                        <a:t>Осельтамивир</a:t>
                      </a: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effectLst/>
                        </a:rPr>
                        <a:t>1++ (А)</a:t>
                      </a:r>
                      <a:endParaRPr lang="ru-RU" sz="1100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7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 err="1" smtClean="0">
                          <a:effectLst/>
                        </a:rPr>
                        <a:t>Занамивир</a:t>
                      </a: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effectLst/>
                        </a:rPr>
                        <a:t>1++ (А)</a:t>
                      </a:r>
                      <a:endParaRPr lang="ru-RU" sz="1100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7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50" dirty="0" err="1" smtClean="0">
                          <a:solidFill>
                            <a:srgbClr val="C00000"/>
                          </a:solidFill>
                          <a:effectLst/>
                        </a:rPr>
                        <a:t>Умифеновир</a:t>
                      </a:r>
                      <a:endParaRPr lang="ru-RU" sz="1400" b="1" kern="15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solidFill>
                            <a:srgbClr val="C00000"/>
                          </a:solidFill>
                          <a:effectLst/>
                        </a:rPr>
                        <a:t>1+  (А-В)</a:t>
                      </a:r>
                      <a:endParaRPr lang="ru-RU" sz="1400" b="1" kern="15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4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 err="1" smtClean="0">
                          <a:effectLst/>
                        </a:rPr>
                        <a:t>Имидазолилэтанамид</a:t>
                      </a:r>
                      <a:r>
                        <a:rPr lang="ru-RU" sz="1200" kern="150" dirty="0" smtClean="0">
                          <a:effectLst/>
                        </a:rPr>
                        <a:t> </a:t>
                      </a:r>
                      <a:r>
                        <a:rPr lang="ru-RU" sz="1200" kern="150" dirty="0" err="1" smtClean="0">
                          <a:effectLst/>
                        </a:rPr>
                        <a:t>пентадиовой</a:t>
                      </a:r>
                      <a:r>
                        <a:rPr lang="ru-RU" sz="1200" kern="150" dirty="0" smtClean="0">
                          <a:effectLst/>
                        </a:rPr>
                        <a:t> кислоты</a:t>
                      </a: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effectLst/>
                        </a:rPr>
                        <a:t>2+  (С)</a:t>
                      </a:r>
                      <a:endParaRPr lang="ru-RU" sz="1100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7024">
                <a:tc rowSpan="5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002060"/>
                          </a:solidFill>
                          <a:effectLst/>
                        </a:rPr>
                        <a:t>Профилактика гриппа</a:t>
                      </a:r>
                      <a:endParaRPr lang="ru-RU" sz="18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 err="1" smtClean="0">
                          <a:effectLst/>
                        </a:rPr>
                        <a:t>Осельтамивир</a:t>
                      </a: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>
                          <a:effectLst/>
                        </a:rPr>
                        <a:t>1++ (А)</a:t>
                      </a:r>
                      <a:endParaRPr lang="ru-RU" sz="1100" kern="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7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 err="1" smtClean="0">
                          <a:effectLst/>
                        </a:rPr>
                        <a:t>Занамивир</a:t>
                      </a: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/>
                        </a:rPr>
                        <a:t>1++ (А)</a:t>
                      </a: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7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50" dirty="0" err="1" smtClean="0">
                          <a:solidFill>
                            <a:srgbClr val="C00000"/>
                          </a:solidFill>
                          <a:effectLst/>
                        </a:rPr>
                        <a:t>Умифеновир</a:t>
                      </a:r>
                      <a:endParaRPr lang="ru-RU" sz="1400" b="1" kern="15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solidFill>
                            <a:srgbClr val="C00000"/>
                          </a:solidFill>
                          <a:effectLst/>
                        </a:rPr>
                        <a:t>1+  (А-В)</a:t>
                      </a:r>
                      <a:endParaRPr lang="ru-RU" sz="1400" b="1" kern="15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7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 err="1">
                          <a:effectLst/>
                        </a:rPr>
                        <a:t>Имидазолилэтанамид</a:t>
                      </a:r>
                      <a:r>
                        <a:rPr lang="ru-RU" sz="1200" kern="150" dirty="0">
                          <a:effectLst/>
                        </a:rPr>
                        <a:t> </a:t>
                      </a:r>
                      <a:r>
                        <a:rPr lang="ru-RU" sz="1200" kern="150" dirty="0" err="1">
                          <a:effectLst/>
                        </a:rPr>
                        <a:t>пентадиовой</a:t>
                      </a:r>
                      <a:r>
                        <a:rPr lang="ru-RU" sz="1200" kern="150" dirty="0">
                          <a:effectLst/>
                        </a:rPr>
                        <a:t> кислоты </a:t>
                      </a: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/>
                        </a:rPr>
                        <a:t>2+  (С)</a:t>
                      </a: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7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/>
                        </a:rPr>
                        <a:t>Препараты индукторов  интерферона  (</a:t>
                      </a:r>
                      <a:r>
                        <a:rPr lang="ru-RU" sz="1200" kern="150" dirty="0" err="1">
                          <a:effectLst/>
                        </a:rPr>
                        <a:t>Кагоцел</a:t>
                      </a:r>
                      <a:r>
                        <a:rPr lang="ru-RU" sz="1200" kern="150" dirty="0">
                          <a:effectLst/>
                        </a:rPr>
                        <a:t>)</a:t>
                      </a: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/>
                        </a:rPr>
                        <a:t>2-  (С-</a:t>
                      </a:r>
                      <a:r>
                        <a:rPr lang="en-US" sz="1200" kern="150" dirty="0">
                          <a:effectLst/>
                        </a:rPr>
                        <a:t>D</a:t>
                      </a:r>
                      <a:r>
                        <a:rPr lang="ru-RU" sz="1200" kern="150" dirty="0">
                          <a:effectLst/>
                        </a:rPr>
                        <a:t>)</a:t>
                      </a: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Заголовок 5"/>
          <p:cNvSpPr txBox="1">
            <a:spLocks/>
          </p:cNvSpPr>
          <p:nvPr/>
        </p:nvSpPr>
        <p:spPr bwMode="auto">
          <a:xfrm>
            <a:off x="2605345" y="469557"/>
            <a:ext cx="7776864" cy="79598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Протоколы лечения </a:t>
            </a:r>
            <a:r>
              <a:rPr lang="ru-RU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гриппа у взрослых</a:t>
            </a:r>
            <a:endParaRPr lang="ru-RU" sz="28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52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981" y="1401004"/>
            <a:ext cx="10515600" cy="5875879"/>
          </a:xfrm>
        </p:spPr>
        <p:txBody>
          <a:bodyPr/>
          <a:lstStyle/>
          <a:p>
            <a:pPr marL="0" lvl="0" indent="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Клинические </a:t>
            </a:r>
            <a:r>
              <a:rPr lang="ru-RU" sz="2000" b="1" dirty="0">
                <a:solidFill>
                  <a:srgbClr val="002060"/>
                </a:solidFill>
              </a:rPr>
              <a:t>рекомендации (Протокол лечения) оказания медицинской помощи детям больным гриппом - 2013г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ru-RU" sz="1200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(</a:t>
            </a:r>
            <a:r>
              <a:rPr lang="ru-RU" sz="1400" dirty="0">
                <a:solidFill>
                  <a:srgbClr val="002060"/>
                </a:solidFill>
              </a:rPr>
              <a:t>ФГБУ НИИ Гриппа МЗ РФ, ФГБУ НИИДИ ФМБА России</a:t>
            </a:r>
            <a:r>
              <a:rPr lang="ru-RU" sz="1400" dirty="0" smtClean="0">
                <a:solidFill>
                  <a:srgbClr val="002060"/>
                </a:solidFill>
              </a:rPr>
              <a:t>)</a:t>
            </a:r>
          </a:p>
          <a:p>
            <a:pPr marL="0" lvl="0" indent="0" algn="ctr">
              <a:buNone/>
            </a:pP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alt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Лечение гриппа</a:t>
            </a:r>
            <a:r>
              <a:rPr lang="ru-RU" altLang="ru-RU" sz="1400" b="1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легкой степени тяжести </a:t>
            </a:r>
            <a:r>
              <a:rPr lang="ru-RU" alt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у детей в амбулаторных условиях</a:t>
            </a:r>
            <a:endParaRPr lang="ru-RU" altLang="ru-RU" sz="1400" dirty="0"/>
          </a:p>
          <a:p>
            <a:pPr marL="0" indent="0">
              <a:buNone/>
            </a:pP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915690"/>
              </p:ext>
            </p:extLst>
          </p:nvPr>
        </p:nvGraphicFramePr>
        <p:xfrm>
          <a:off x="1172586" y="3538914"/>
          <a:ext cx="9951069" cy="29284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7023"/>
                <a:gridCol w="3317023"/>
                <a:gridCol w="3317023"/>
              </a:tblGrid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solidFill>
                            <a:srgbClr val="002060"/>
                          </a:solidFill>
                          <a:effectLst/>
                        </a:rPr>
                        <a:t>Группы</a:t>
                      </a:r>
                      <a:br>
                        <a:rPr lang="ru-RU" sz="1400" kern="15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ru-RU" sz="1400" kern="150" dirty="0">
                          <a:solidFill>
                            <a:srgbClr val="002060"/>
                          </a:solidFill>
                          <a:effectLst/>
                        </a:rPr>
                        <a:t>препаратов</a:t>
                      </a:r>
                      <a:br>
                        <a:rPr lang="ru-RU" sz="1400" kern="150" dirty="0">
                          <a:solidFill>
                            <a:srgbClr val="002060"/>
                          </a:solidFill>
                          <a:effectLst/>
                        </a:rPr>
                      </a:br>
                      <a:endParaRPr lang="ru-RU" sz="14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43560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solidFill>
                            <a:srgbClr val="002060"/>
                          </a:solidFill>
                          <a:effectLst/>
                        </a:rPr>
                        <a:t>Механизм</a:t>
                      </a:r>
                      <a:br>
                        <a:rPr lang="ru-RU" sz="1400" kern="15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ru-RU" sz="1400" kern="150" dirty="0">
                          <a:solidFill>
                            <a:srgbClr val="002060"/>
                          </a:solidFill>
                          <a:effectLst/>
                        </a:rPr>
                        <a:t>действия</a:t>
                      </a:r>
                      <a:endParaRPr lang="ru-RU" sz="14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43560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solidFill>
                            <a:srgbClr val="002060"/>
                          </a:solidFill>
                          <a:effectLst/>
                        </a:rPr>
                        <a:t>Препараты</a:t>
                      </a:r>
                      <a:br>
                        <a:rPr lang="ru-RU" sz="1400" kern="150" dirty="0">
                          <a:solidFill>
                            <a:srgbClr val="002060"/>
                          </a:solidFill>
                          <a:effectLst/>
                        </a:rPr>
                      </a:br>
                      <a:endParaRPr lang="ru-RU" sz="14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2142">
                <a:tc rowSpan="3">
                  <a:txBody>
                    <a:bodyPr/>
                    <a:lstStyle/>
                    <a:p>
                      <a:pPr marL="21590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solidFill>
                            <a:srgbClr val="002060"/>
                          </a:solidFill>
                          <a:effectLst/>
                        </a:rPr>
                        <a:t>Основные этиотропные препараты</a:t>
                      </a:r>
                      <a:endParaRPr lang="ru-RU" sz="14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50" dirty="0" smtClean="0">
                          <a:solidFill>
                            <a:srgbClr val="C00000"/>
                          </a:solidFill>
                          <a:effectLst/>
                        </a:rPr>
                        <a:t>Инактивация возбудителя гриппа</a:t>
                      </a:r>
                      <a:r>
                        <a:rPr lang="ru-RU" sz="1400" b="1" kern="150" dirty="0">
                          <a:solidFill>
                            <a:srgbClr val="C00000"/>
                          </a:solidFill>
                          <a:effectLst/>
                        </a:rPr>
                        <a:t/>
                      </a:r>
                      <a:br>
                        <a:rPr lang="ru-RU" sz="1400" b="1" kern="150" dirty="0">
                          <a:solidFill>
                            <a:srgbClr val="C00000"/>
                          </a:solidFill>
                          <a:effectLst/>
                        </a:rPr>
                      </a:br>
                      <a:endParaRPr lang="ru-RU" sz="1400" b="1" kern="15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50" dirty="0" err="1">
                          <a:solidFill>
                            <a:srgbClr val="002060"/>
                          </a:solidFill>
                          <a:effectLst/>
                        </a:rPr>
                        <a:t>Озельтамивир</a:t>
                      </a:r>
                      <a:r>
                        <a:rPr lang="ru-RU" sz="1200" b="1" kern="150" dirty="0">
                          <a:solidFill>
                            <a:srgbClr val="002060"/>
                          </a:solidFill>
                          <a:effectLst/>
                        </a:rPr>
                        <a:t> (</a:t>
                      </a:r>
                      <a:r>
                        <a:rPr lang="ru-RU" sz="1200" b="1" kern="150" dirty="0" err="1">
                          <a:solidFill>
                            <a:srgbClr val="002060"/>
                          </a:solidFill>
                          <a:effectLst/>
                        </a:rPr>
                        <a:t>Тамифлю</a:t>
                      </a:r>
                      <a:r>
                        <a:rPr lang="ru-RU" sz="1200" b="1" kern="150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200" b="1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61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50" dirty="0" err="1">
                          <a:solidFill>
                            <a:srgbClr val="002060"/>
                          </a:solidFill>
                          <a:effectLst/>
                        </a:rPr>
                        <a:t>Занамивир</a:t>
                      </a:r>
                      <a:r>
                        <a:rPr lang="ru-RU" sz="1200" b="1" kern="150" dirty="0">
                          <a:solidFill>
                            <a:srgbClr val="002060"/>
                          </a:solidFill>
                          <a:effectLst/>
                        </a:rPr>
                        <a:t> (</a:t>
                      </a:r>
                      <a:r>
                        <a:rPr lang="ru-RU" sz="1200" b="1" kern="150" dirty="0" err="1">
                          <a:solidFill>
                            <a:srgbClr val="002060"/>
                          </a:solidFill>
                          <a:effectLst/>
                        </a:rPr>
                        <a:t>Реленза</a:t>
                      </a:r>
                      <a:r>
                        <a:rPr lang="ru-RU" sz="1200" b="1" kern="150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200" b="1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31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50" dirty="0" err="1">
                          <a:solidFill>
                            <a:srgbClr val="C00000"/>
                          </a:solidFill>
                          <a:effectLst/>
                        </a:rPr>
                        <a:t>Умифеновир</a:t>
                      </a:r>
                      <a:r>
                        <a:rPr lang="ru-RU" sz="1400" b="1" kern="150" dirty="0">
                          <a:solidFill>
                            <a:srgbClr val="C00000"/>
                          </a:solidFill>
                          <a:effectLst/>
                        </a:rPr>
                        <a:t> (</a:t>
                      </a:r>
                      <a:r>
                        <a:rPr lang="ru-RU" sz="1400" b="1" kern="150" dirty="0" err="1">
                          <a:solidFill>
                            <a:srgbClr val="C00000"/>
                          </a:solidFill>
                          <a:effectLst/>
                        </a:rPr>
                        <a:t>Арбидол</a:t>
                      </a:r>
                      <a:r>
                        <a:rPr lang="ru-RU" sz="1400" b="1" kern="150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  <a:endParaRPr lang="ru-RU" sz="1400" b="1" kern="15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6012">
                <a:tc rowSpan="2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50" dirty="0">
                          <a:solidFill>
                            <a:srgbClr val="002060"/>
                          </a:solidFill>
                          <a:effectLst/>
                        </a:rPr>
                        <a:t>Препараты интерферонов </a:t>
                      </a:r>
                      <a:endParaRPr lang="ru-RU" sz="11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5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Средства иммунотерапии и </a:t>
                      </a:r>
                      <a:r>
                        <a:rPr lang="ru-RU" sz="1100" b="1" kern="15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иммунокоррекции</a:t>
                      </a:r>
                      <a:endParaRPr lang="ru-RU" sz="1100" b="1" kern="15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5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100" b="1" kern="15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5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100" b="1" kern="15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50" dirty="0">
                          <a:solidFill>
                            <a:srgbClr val="002060"/>
                          </a:solidFill>
                          <a:effectLst/>
                        </a:rPr>
                        <a:t>Препараты интерферона α2b (капли, мазь, гель,</a:t>
                      </a:r>
                      <a:br>
                        <a:rPr lang="ru-RU" sz="1050" kern="15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ru-RU" sz="1050" kern="150" dirty="0">
                          <a:solidFill>
                            <a:srgbClr val="002060"/>
                          </a:solidFill>
                          <a:effectLst/>
                        </a:rPr>
                        <a:t>спрей)</a:t>
                      </a:r>
                      <a:endParaRPr lang="ru-RU" sz="10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21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50" dirty="0">
                          <a:solidFill>
                            <a:srgbClr val="002060"/>
                          </a:solidFill>
                          <a:effectLst/>
                        </a:rPr>
                        <a:t> Препарат интерферона α2b (суппозитории)</a:t>
                      </a:r>
                      <a:endParaRPr lang="ru-RU" sz="10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4077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50" dirty="0">
                          <a:solidFill>
                            <a:srgbClr val="002060"/>
                          </a:solidFill>
                          <a:effectLst/>
                        </a:rPr>
                        <a:t>Интерфероны в комбинациях</a:t>
                      </a:r>
                      <a:endParaRPr lang="ru-RU" sz="11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kern="150" dirty="0">
                          <a:solidFill>
                            <a:srgbClr val="002060"/>
                          </a:solidFill>
                          <a:effectLst/>
                        </a:rPr>
                        <a:t> Интерферон альфа-2b + таурин (суппозитории)</a:t>
                      </a:r>
                      <a:endParaRPr lang="ru-RU" sz="10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Заголовок 5"/>
          <p:cNvSpPr txBox="1">
            <a:spLocks/>
          </p:cNvSpPr>
          <p:nvPr/>
        </p:nvSpPr>
        <p:spPr bwMode="auto">
          <a:xfrm>
            <a:off x="2605345" y="469557"/>
            <a:ext cx="7776864" cy="79598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Протоколы лечения </a:t>
            </a:r>
            <a:r>
              <a:rPr lang="ru-RU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гриппа у детей</a:t>
            </a:r>
            <a:endParaRPr lang="ru-RU" sz="28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88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3815"/>
            <a:ext cx="10515600" cy="200478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>Клинические </a:t>
            </a:r>
            <a:r>
              <a:rPr lang="ru-RU" sz="2800" b="1" dirty="0">
                <a:solidFill>
                  <a:srgbClr val="002060"/>
                </a:solidFill>
                <a:latin typeface="+mn-lt"/>
              </a:rPr>
              <a:t>рекомендации (Протокол лечения) оказания медицинской помощи детям больным гриппом - 2013г </a:t>
            </a:r>
            <a:r>
              <a:rPr lang="ru-RU" sz="1800" dirty="0">
                <a:solidFill>
                  <a:srgbClr val="002060"/>
                </a:solidFill>
                <a:latin typeface="+mn-lt"/>
              </a:rPr>
              <a:t>(ФГБУ НИИ Гриппа МЗ РФ, ФГБУ НИИДИ ФМБА России</a:t>
            </a:r>
            <a:r>
              <a:rPr lang="ru-RU" sz="1800" dirty="0" smtClean="0">
                <a:solidFill>
                  <a:srgbClr val="002060"/>
                </a:solidFill>
                <a:latin typeface="+mn-lt"/>
              </a:rPr>
              <a:t>)</a:t>
            </a:r>
            <a:r>
              <a:rPr lang="ru-RU" sz="28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8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+mn-lt"/>
              </a:rPr>
            </a:br>
            <a:r>
              <a:rPr lang="ru-RU" altLang="ru-RU" sz="20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Лечение </a:t>
            </a:r>
            <a:r>
              <a:rPr lang="ru-RU" altLang="ru-RU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гриппа </a:t>
            </a:r>
            <a:r>
              <a:rPr lang="ru-RU" altLang="ru-RU" sz="2000" b="1" u="sng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средней степени тяжести </a:t>
            </a:r>
            <a:r>
              <a:rPr lang="ru-RU" altLang="ru-RU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 детей в амбулаторных </a:t>
            </a:r>
            <a:r>
              <a:rPr lang="ru-RU" altLang="ru-RU" sz="20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условиях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2138599"/>
          <a:ext cx="10196397" cy="4717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8799"/>
                <a:gridCol w="3398799"/>
                <a:gridCol w="3398799"/>
              </a:tblGrid>
              <a:tr h="62694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002060"/>
                          </a:solidFill>
                          <a:effectLst/>
                        </a:rPr>
                        <a:t>Группы</a:t>
                      </a:r>
                      <a:br>
                        <a:rPr lang="ru-RU" sz="1800" kern="15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ru-RU" sz="1800" kern="150" dirty="0">
                          <a:solidFill>
                            <a:srgbClr val="002060"/>
                          </a:solidFill>
                          <a:effectLst/>
                        </a:rPr>
                        <a:t>препаратов</a:t>
                      </a:r>
                      <a:br>
                        <a:rPr lang="ru-RU" sz="1800" kern="150" dirty="0">
                          <a:solidFill>
                            <a:srgbClr val="002060"/>
                          </a:solidFill>
                          <a:effectLst/>
                        </a:rPr>
                      </a:br>
                      <a:endParaRPr lang="ru-RU" sz="18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002060"/>
                          </a:solidFill>
                          <a:effectLst/>
                        </a:rPr>
                        <a:t>Механизм</a:t>
                      </a:r>
                      <a:br>
                        <a:rPr lang="ru-RU" sz="1800" kern="15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ru-RU" sz="1800" kern="150" dirty="0">
                          <a:solidFill>
                            <a:srgbClr val="002060"/>
                          </a:solidFill>
                          <a:effectLst/>
                        </a:rPr>
                        <a:t>действия</a:t>
                      </a:r>
                      <a:endParaRPr lang="ru-RU" sz="18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002060"/>
                          </a:solidFill>
                          <a:effectLst/>
                        </a:rPr>
                        <a:t>Препараты</a:t>
                      </a:r>
                      <a:br>
                        <a:rPr lang="ru-RU" sz="1800" kern="150" dirty="0">
                          <a:solidFill>
                            <a:srgbClr val="002060"/>
                          </a:solidFill>
                          <a:effectLst/>
                        </a:rPr>
                      </a:br>
                      <a:endParaRPr lang="ru-RU" sz="18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8368">
                <a:tc rowSpan="3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50" dirty="0">
                          <a:solidFill>
                            <a:srgbClr val="002060"/>
                          </a:solidFill>
                          <a:effectLst/>
                        </a:rPr>
                        <a:t>Основные этиотропные препараты</a:t>
                      </a:r>
                      <a:endParaRPr lang="ru-RU" sz="18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solidFill>
                            <a:srgbClr val="C00000"/>
                          </a:solidFill>
                          <a:effectLst/>
                        </a:rPr>
                        <a:t>Инактивация возбудителя гриппа</a:t>
                      </a:r>
                      <a:br>
                        <a:rPr lang="ru-RU" sz="1800" b="1" kern="150" dirty="0" smtClean="0">
                          <a:solidFill>
                            <a:srgbClr val="C00000"/>
                          </a:solidFill>
                          <a:effectLst/>
                        </a:rPr>
                      </a:br>
                      <a:endParaRPr lang="ru-RU" sz="1800" b="1" kern="15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50" dirty="0" err="1">
                          <a:solidFill>
                            <a:srgbClr val="002060"/>
                          </a:solidFill>
                          <a:effectLst/>
                        </a:rPr>
                        <a:t>Озельтамивир</a:t>
                      </a:r>
                      <a:r>
                        <a:rPr lang="ru-RU" sz="1400" b="1" kern="150" dirty="0">
                          <a:solidFill>
                            <a:srgbClr val="002060"/>
                          </a:solidFill>
                          <a:effectLst/>
                        </a:rPr>
                        <a:t> (</a:t>
                      </a:r>
                      <a:r>
                        <a:rPr lang="ru-RU" sz="1400" b="1" kern="150" dirty="0" err="1">
                          <a:solidFill>
                            <a:srgbClr val="002060"/>
                          </a:solidFill>
                          <a:effectLst/>
                        </a:rPr>
                        <a:t>Тамифлю</a:t>
                      </a:r>
                      <a:r>
                        <a:rPr lang="ru-RU" sz="1400" b="1" kern="150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400" b="1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85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50" dirty="0" err="1">
                          <a:solidFill>
                            <a:srgbClr val="002060"/>
                          </a:solidFill>
                          <a:effectLst/>
                        </a:rPr>
                        <a:t>Занамивир</a:t>
                      </a:r>
                      <a:r>
                        <a:rPr lang="ru-RU" sz="1400" b="1" kern="150" dirty="0">
                          <a:solidFill>
                            <a:srgbClr val="002060"/>
                          </a:solidFill>
                          <a:effectLst/>
                        </a:rPr>
                        <a:t> (</a:t>
                      </a:r>
                      <a:r>
                        <a:rPr lang="ru-RU" sz="1400" b="1" kern="150" dirty="0" err="1">
                          <a:solidFill>
                            <a:srgbClr val="002060"/>
                          </a:solidFill>
                          <a:effectLst/>
                        </a:rPr>
                        <a:t>Реленза</a:t>
                      </a:r>
                      <a:r>
                        <a:rPr lang="ru-RU" sz="1400" b="1" kern="150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400" b="1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12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kern="15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50" dirty="0" err="1">
                          <a:solidFill>
                            <a:srgbClr val="C00000"/>
                          </a:solidFill>
                          <a:effectLst/>
                        </a:rPr>
                        <a:t>Умифеновир</a:t>
                      </a:r>
                      <a:r>
                        <a:rPr lang="ru-RU" sz="1800" b="1" kern="150" dirty="0">
                          <a:solidFill>
                            <a:srgbClr val="C00000"/>
                          </a:solidFill>
                          <a:effectLst/>
                        </a:rPr>
                        <a:t> (</a:t>
                      </a:r>
                      <a:r>
                        <a:rPr lang="ru-RU" sz="1800" b="1" kern="150" dirty="0" err="1">
                          <a:solidFill>
                            <a:srgbClr val="C00000"/>
                          </a:solidFill>
                          <a:effectLst/>
                        </a:rPr>
                        <a:t>Арбидол</a:t>
                      </a:r>
                      <a:r>
                        <a:rPr lang="ru-RU" sz="1800" b="1" kern="150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  <a:endParaRPr lang="ru-RU" sz="1800" b="1" kern="15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6354">
                <a:tc rowSpan="2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2060"/>
                          </a:solidFill>
                          <a:effectLst/>
                        </a:rPr>
                        <a:t>Препараты интерферонов </a:t>
                      </a:r>
                      <a:endParaRPr lang="ru-RU" sz="11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50" dirty="0">
                          <a:effectLst/>
                        </a:rPr>
                        <a:t> </a:t>
                      </a:r>
                      <a:r>
                        <a:rPr lang="ru-RU" sz="1400" b="1" kern="15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Средства иммунотерапии и </a:t>
                      </a:r>
                      <a:r>
                        <a:rPr lang="ru-RU" sz="1400" b="1" kern="15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иммунокоррекции</a:t>
                      </a:r>
                      <a:endParaRPr lang="ru-RU" sz="1400" b="1" kern="15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/>
                        </a:rPr>
                        <a:t> </a:t>
                      </a: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/>
                        </a:rPr>
                        <a:t> </a:t>
                      </a: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effectLst/>
                        </a:rPr>
                        <a:t> </a:t>
                      </a: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solidFill>
                            <a:srgbClr val="002060"/>
                          </a:solidFill>
                          <a:effectLst/>
                        </a:rPr>
                        <a:t>Препараты интерферона α2b (капли, мазь, гель, спрей)</a:t>
                      </a:r>
                      <a:endParaRPr lang="ru-RU" sz="1100" b="1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83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solidFill>
                            <a:srgbClr val="002060"/>
                          </a:solidFill>
                          <a:effectLst/>
                        </a:rPr>
                        <a:t>Препарат интерферона α2b (суппозитории)</a:t>
                      </a:r>
                      <a:endParaRPr lang="ru-RU" sz="1100" b="1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6354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2060"/>
                          </a:solidFill>
                          <a:effectLst/>
                        </a:rPr>
                        <a:t>Интерфероны в комбинациях</a:t>
                      </a:r>
                      <a:endParaRPr lang="ru-RU" sz="11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50" dirty="0">
                          <a:solidFill>
                            <a:srgbClr val="002060"/>
                          </a:solidFill>
                          <a:effectLst/>
                        </a:rPr>
                        <a:t>Интерферон альфа-2b + таурин (суппозитории)</a:t>
                      </a:r>
                      <a:endParaRPr lang="ru-RU" sz="1100" b="1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8368">
                <a:tc rowSpan="3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2060"/>
                          </a:solidFill>
                          <a:effectLst/>
                        </a:rPr>
                        <a:t>Индукторы интерферона</a:t>
                      </a:r>
                      <a:endParaRPr lang="ru-RU" sz="11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50" dirty="0" err="1">
                          <a:solidFill>
                            <a:srgbClr val="002060"/>
                          </a:solidFill>
                          <a:effectLst/>
                        </a:rPr>
                        <a:t>Меглюмина</a:t>
                      </a:r>
                      <a:r>
                        <a:rPr lang="ru-RU" sz="1200" b="1" kern="15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200" b="1" kern="150" dirty="0" err="1">
                          <a:solidFill>
                            <a:srgbClr val="002060"/>
                          </a:solidFill>
                          <a:effectLst/>
                        </a:rPr>
                        <a:t>акридонацетат</a:t>
                      </a:r>
                      <a:r>
                        <a:rPr lang="ru-RU" sz="1200" b="1" kern="150" dirty="0">
                          <a:solidFill>
                            <a:srgbClr val="002060"/>
                          </a:solidFill>
                          <a:effectLst/>
                        </a:rPr>
                        <a:t> (Циклоферон)</a:t>
                      </a:r>
                      <a:endParaRPr lang="ru-RU" sz="1100" b="1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83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50" dirty="0" err="1">
                          <a:solidFill>
                            <a:srgbClr val="002060"/>
                          </a:solidFill>
                          <a:effectLst/>
                        </a:rPr>
                        <a:t>Тилорон</a:t>
                      </a:r>
                      <a:r>
                        <a:rPr lang="ru-RU" sz="1200" b="1" kern="150" dirty="0">
                          <a:solidFill>
                            <a:srgbClr val="002060"/>
                          </a:solidFill>
                          <a:effectLst/>
                        </a:rPr>
                        <a:t> (Амиксин, </a:t>
                      </a:r>
                      <a:r>
                        <a:rPr lang="ru-RU" sz="1200" b="1" kern="150" dirty="0" err="1">
                          <a:solidFill>
                            <a:srgbClr val="002060"/>
                          </a:solidFill>
                          <a:effectLst/>
                        </a:rPr>
                        <a:t>Лавомакс</a:t>
                      </a:r>
                      <a:r>
                        <a:rPr lang="ru-RU" sz="1200" b="1" kern="150" dirty="0">
                          <a:solidFill>
                            <a:srgbClr val="002060"/>
                          </a:solidFill>
                          <a:effectLst/>
                        </a:rPr>
                        <a:t>) </a:t>
                      </a:r>
                      <a:endParaRPr lang="ru-RU" sz="1100" b="1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83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50" dirty="0" err="1">
                          <a:solidFill>
                            <a:srgbClr val="002060"/>
                          </a:solidFill>
                          <a:effectLst/>
                        </a:rPr>
                        <a:t>Кагоцел</a:t>
                      </a:r>
                      <a:endParaRPr lang="ru-RU" sz="1100" b="1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8368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rgbClr val="002060"/>
                          </a:solidFill>
                          <a:effectLst/>
                        </a:rPr>
                        <a:t>Иммуномодуляторы</a:t>
                      </a:r>
                      <a:endParaRPr lang="ru-RU" sz="1100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kern="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50" dirty="0" err="1">
                          <a:solidFill>
                            <a:srgbClr val="002060"/>
                          </a:solidFill>
                          <a:effectLst/>
                        </a:rPr>
                        <a:t>Дезоксирибонуклеат</a:t>
                      </a:r>
                      <a:r>
                        <a:rPr lang="ru-RU" sz="1200" b="1" kern="150" dirty="0">
                          <a:solidFill>
                            <a:srgbClr val="002060"/>
                          </a:solidFill>
                          <a:effectLst/>
                        </a:rPr>
                        <a:t> натрия</a:t>
                      </a:r>
                      <a:endParaRPr lang="ru-RU" sz="1100" b="1" kern="1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60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22901" y="6257820"/>
            <a:ext cx="2557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http</a:t>
            </a:r>
            <a:r>
              <a:rPr lang="ru-RU" dirty="0" smtClean="0"/>
              <a:t>://</a:t>
            </a:r>
            <a:r>
              <a:rPr lang="ru-RU" dirty="0" err="1" smtClean="0"/>
              <a:t>www.femb.ru</a:t>
            </a:r>
            <a:r>
              <a:rPr lang="ru-RU" dirty="0" smtClean="0"/>
              <a:t>/</a:t>
            </a:r>
            <a:r>
              <a:rPr lang="ru-RU" dirty="0" err="1" smtClean="0"/>
              <a:t>find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" t="10262" r="8413" b="45292"/>
          <a:stretch/>
        </p:blipFill>
        <p:spPr>
          <a:xfrm>
            <a:off x="1849228" y="1814570"/>
            <a:ext cx="8384701" cy="2806857"/>
          </a:xfrm>
        </p:spPr>
      </p:pic>
      <p:sp>
        <p:nvSpPr>
          <p:cNvPr id="5" name="Заголовок 5"/>
          <p:cNvSpPr txBox="1">
            <a:spLocks/>
          </p:cNvSpPr>
          <p:nvPr/>
        </p:nvSpPr>
        <p:spPr bwMode="auto">
          <a:xfrm>
            <a:off x="2457065" y="404090"/>
            <a:ext cx="7776864" cy="105551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Протоколы лечения </a:t>
            </a:r>
            <a:r>
              <a:rPr lang="ru-RU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ОРВИ</a:t>
            </a:r>
            <a:endParaRPr lang="ru-RU" sz="28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2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22901" y="6257820"/>
            <a:ext cx="2557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http</a:t>
            </a:r>
            <a:r>
              <a:rPr lang="ru-RU" dirty="0" smtClean="0"/>
              <a:t>://</a:t>
            </a:r>
            <a:r>
              <a:rPr lang="ru-RU" dirty="0" err="1" smtClean="0"/>
              <a:t>www.femb.ru</a:t>
            </a:r>
            <a:r>
              <a:rPr lang="ru-RU" dirty="0" smtClean="0"/>
              <a:t>/</a:t>
            </a:r>
            <a:r>
              <a:rPr lang="ru-RU" dirty="0" err="1" smtClean="0"/>
              <a:t>find</a:t>
            </a:r>
            <a:endParaRPr lang="ru-RU" dirty="0"/>
          </a:p>
        </p:txBody>
      </p:sp>
      <p:sp>
        <p:nvSpPr>
          <p:cNvPr id="5" name="Заголовок 5"/>
          <p:cNvSpPr txBox="1">
            <a:spLocks/>
          </p:cNvSpPr>
          <p:nvPr/>
        </p:nvSpPr>
        <p:spPr bwMode="auto">
          <a:xfrm>
            <a:off x="2457065" y="404090"/>
            <a:ext cx="7776864" cy="105551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Протоколы лечения </a:t>
            </a:r>
            <a:r>
              <a:rPr lang="ru-RU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ОРВИ</a:t>
            </a:r>
            <a:endParaRPr lang="ru-RU" sz="28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3942223"/>
              </p:ext>
            </p:extLst>
          </p:nvPr>
        </p:nvGraphicFramePr>
        <p:xfrm>
          <a:off x="956345" y="2492928"/>
          <a:ext cx="5478011" cy="2763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911546" y="2249648"/>
            <a:ext cx="496726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** Уровень доказательности, указанный в п. 4.11.2, - для оригинального препарата</a:t>
            </a:r>
            <a:r>
              <a:rPr lang="ru-RU" sz="1400" dirty="0" smtClean="0"/>
              <a:t>, выпускаемого </a:t>
            </a:r>
            <a:r>
              <a:rPr lang="ru-RU" sz="1400" dirty="0"/>
              <a:t>под торговым названием </a:t>
            </a:r>
            <a:r>
              <a:rPr lang="ru-RU" sz="1400" dirty="0" err="1"/>
              <a:t>Арбидол</a:t>
            </a:r>
            <a:r>
              <a:rPr lang="ru-RU" sz="1400" dirty="0"/>
              <a:t>. Сведений об исследовании </a:t>
            </a:r>
            <a:r>
              <a:rPr lang="ru-RU" sz="1400" dirty="0" smtClean="0"/>
              <a:t>эффективности </a:t>
            </a:r>
            <a:r>
              <a:rPr lang="ru-RU" sz="1400" dirty="0" err="1" smtClean="0"/>
              <a:t>дженериков</a:t>
            </a:r>
            <a:r>
              <a:rPr lang="ru-RU" sz="1400" dirty="0"/>
              <a:t>, выпускаемых под международным непатентованным названием либо под</a:t>
            </a:r>
          </a:p>
          <a:p>
            <a:r>
              <a:rPr lang="ru-RU" sz="1400" dirty="0"/>
              <a:t>патентованным названием, отличающимся от фирменного названия разработчика препарата,</a:t>
            </a:r>
          </a:p>
          <a:p>
            <a:r>
              <a:rPr lang="ru-RU" sz="1400" dirty="0"/>
              <a:t>нет</a:t>
            </a:r>
            <a:r>
              <a:rPr lang="ru-RU" sz="1400" dirty="0" smtClean="0"/>
              <a:t>.</a:t>
            </a:r>
          </a:p>
          <a:p>
            <a:endParaRPr lang="ru-RU" sz="1400" dirty="0"/>
          </a:p>
          <a:p>
            <a:r>
              <a:rPr lang="ru-RU" sz="1400" dirty="0"/>
              <a:t>*** </a:t>
            </a:r>
            <a:r>
              <a:rPr lang="ru-RU" sz="1400" dirty="0" err="1"/>
              <a:t>Имидазолилэтанамид</a:t>
            </a:r>
            <a:r>
              <a:rPr lang="ru-RU" sz="1400" dirty="0"/>
              <a:t> </a:t>
            </a:r>
            <a:r>
              <a:rPr lang="ru-RU" sz="1400" dirty="0" err="1"/>
              <a:t>пентандиовой</a:t>
            </a:r>
            <a:r>
              <a:rPr lang="ru-RU" sz="1400" dirty="0"/>
              <a:t> кислоты – не имеет </a:t>
            </a:r>
            <a:r>
              <a:rPr lang="ru-RU" sz="1400" dirty="0" smtClean="0"/>
              <a:t>необходимой доказательной </a:t>
            </a:r>
            <a:r>
              <a:rPr lang="ru-RU" sz="1400" dirty="0"/>
              <a:t>базы, недостаточно изучен механизм действия препарата</a:t>
            </a:r>
            <a:r>
              <a:rPr lang="ru-RU" sz="1400" dirty="0" smtClean="0"/>
              <a:t>.</a:t>
            </a:r>
          </a:p>
          <a:p>
            <a:endParaRPr lang="ru-RU" sz="1400" dirty="0"/>
          </a:p>
          <a:p>
            <a:r>
              <a:rPr lang="ru-RU" sz="1400" dirty="0"/>
              <a:t>**** </a:t>
            </a:r>
            <a:r>
              <a:rPr lang="ru-RU" sz="1400" dirty="0" err="1"/>
              <a:t>Меглюмина</a:t>
            </a:r>
            <a:r>
              <a:rPr lang="ru-RU" sz="1400" dirty="0"/>
              <a:t> </a:t>
            </a:r>
            <a:r>
              <a:rPr lang="ru-RU" sz="1400" dirty="0" err="1"/>
              <a:t>акридонацетат</a:t>
            </a:r>
            <a:r>
              <a:rPr lang="ru-RU" sz="1400" dirty="0"/>
              <a:t> - отсутствуют доказательные данные в </a:t>
            </a:r>
            <a:r>
              <a:rPr lang="ru-RU" sz="1400" dirty="0" smtClean="0"/>
              <a:t>отношении эффективности </a:t>
            </a:r>
            <a:r>
              <a:rPr lang="ru-RU" sz="1400" dirty="0"/>
              <a:t>этой группы препаратов в лечении ОРВИ.</a:t>
            </a:r>
          </a:p>
        </p:txBody>
      </p:sp>
    </p:spTree>
    <p:extLst>
      <p:ext uri="{BB962C8B-B14F-4D97-AF65-F5344CB8AC3E}">
        <p14:creationId xmlns:p14="http://schemas.microsoft.com/office/powerpoint/2010/main" val="65308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519238" y="0"/>
            <a:ext cx="9148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>
              <a:solidFill>
                <a:srgbClr val="FFFF00"/>
              </a:solidFill>
            </a:endParaRPr>
          </a:p>
        </p:txBody>
      </p:sp>
      <p:sp>
        <p:nvSpPr>
          <p:cNvPr id="21507" name="Заголовок 2"/>
          <p:cNvSpPr>
            <a:spLocks noGrp="1"/>
          </p:cNvSpPr>
          <p:nvPr>
            <p:ph type="title"/>
          </p:nvPr>
        </p:nvSpPr>
        <p:spPr>
          <a:xfrm>
            <a:off x="1978818" y="692696"/>
            <a:ext cx="8229600" cy="1584176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ru-RU" sz="3600" b="1" dirty="0">
                <a:solidFill>
                  <a:schemeClr val="bg1"/>
                </a:solidFill>
                <a:latin typeface="Arial" charset="0"/>
                <a:cs typeface="Arial" charset="0"/>
              </a:rPr>
              <a:t>В </a:t>
            </a:r>
            <a:r>
              <a:rPr lang="ru-RU" sz="36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эпидсезон</a:t>
            </a:r>
            <a:r>
              <a:rPr lang="ru-RU" sz="3600" b="1" dirty="0">
                <a:solidFill>
                  <a:schemeClr val="bg1"/>
                </a:solidFill>
                <a:latin typeface="Arial" charset="0"/>
                <a:cs typeface="Arial" charset="0"/>
              </a:rPr>
              <a:t> грипп может достигать 80-90%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Russian Fede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3072611"/>
            <a:ext cx="839675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6110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Отбросив стандарты и рекомендации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128" y="1690688"/>
            <a:ext cx="80899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2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638" y="966005"/>
            <a:ext cx="10363200" cy="1143000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en-US" dirty="0" err="1" smtClean="0"/>
              <a:t>Medice</a:t>
            </a:r>
            <a:r>
              <a:rPr lang="en-US" dirty="0"/>
              <a:t>, </a:t>
            </a:r>
            <a:r>
              <a:rPr lang="en-US" dirty="0" err="1"/>
              <a:t>cura</a:t>
            </a:r>
            <a:r>
              <a:rPr lang="en-US" dirty="0"/>
              <a:t> </a:t>
            </a:r>
            <a:r>
              <a:rPr lang="en-US" dirty="0" err="1"/>
              <a:t>aegrotum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 smtClean="0"/>
              <a:t>morbum</a:t>
            </a:r>
            <a:r>
              <a:rPr lang="ru-RU" dirty="0" smtClean="0"/>
              <a:t>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5732" y="2109005"/>
            <a:ext cx="2861888" cy="38234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24841" y="6010840"/>
            <a:ext cx="2806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mtClean="0"/>
              <a:t>Гиппократ</a:t>
            </a:r>
          </a:p>
          <a:p>
            <a:pPr algn="ctr"/>
            <a:r>
              <a:rPr lang="ru-RU" dirty="0" smtClean="0"/>
              <a:t>460 </a:t>
            </a:r>
            <a:r>
              <a:rPr lang="ru-RU" dirty="0"/>
              <a:t>г. до </a:t>
            </a:r>
            <a:r>
              <a:rPr lang="ru-RU" dirty="0" smtClean="0"/>
              <a:t>н.э.– </a:t>
            </a:r>
            <a:r>
              <a:rPr lang="ru-RU" dirty="0"/>
              <a:t>370 г. до </a:t>
            </a:r>
            <a:r>
              <a:rPr lang="ru-RU" dirty="0" smtClean="0"/>
              <a:t>н.э.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18432" y="3327494"/>
            <a:ext cx="52896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Врач, лечи больного, а не болезнь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20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3359696" y="404665"/>
            <a:ext cx="6739646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FFFF"/>
                </a:solidFill>
                <a:cs typeface="Arial" pitchFamily="34" charset="0"/>
              </a:rPr>
              <a:t>Группы риска по осложненному течению гриппа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8384" y="1528332"/>
            <a:ext cx="536773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2D2D8A"/>
                </a:solidFill>
                <a:cs typeface="Arial" charset="0"/>
              </a:rPr>
              <a:t>Дети в возрасте менее 5 лет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b="1" dirty="0">
              <a:solidFill>
                <a:srgbClr val="2D2D8A"/>
              </a:solidFill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2D2D8A"/>
                </a:solidFill>
                <a:cs typeface="Arial" charset="0"/>
              </a:rPr>
              <a:t>Пожилые люди старше 65 лет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2000" b="1" dirty="0">
              <a:solidFill>
                <a:srgbClr val="2D2D8A"/>
              </a:solidFill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2D2D8A"/>
                </a:solidFill>
                <a:cs typeface="Arial" charset="0"/>
              </a:rPr>
              <a:t>Беременные женщины или женщины в послеродовом периоде (2 недели после родов)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b="1" dirty="0">
              <a:solidFill>
                <a:srgbClr val="2D2D8A"/>
              </a:solidFill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2D2D8A"/>
                </a:solidFill>
                <a:cs typeface="Arial" charset="0"/>
              </a:rPr>
              <a:t>Пациенты с ожирением (ИМТ ≥ 40)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b="1" dirty="0">
              <a:solidFill>
                <a:srgbClr val="2D2D8A"/>
              </a:solidFill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2D2D8A"/>
                </a:solidFill>
                <a:cs typeface="Arial" charset="0"/>
              </a:rPr>
              <a:t>Лица, страдающие хроническими заболеваниями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b="1" dirty="0">
              <a:solidFill>
                <a:srgbClr val="2D2D8A"/>
              </a:solidFill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2D2D8A"/>
                </a:solidFill>
                <a:cs typeface="Arial" charset="0"/>
              </a:rPr>
              <a:t>Пациенты с </a:t>
            </a:r>
            <a:r>
              <a:rPr lang="ru-RU" sz="2000" b="1" dirty="0" err="1">
                <a:solidFill>
                  <a:srgbClr val="2D2D8A"/>
                </a:solidFill>
                <a:cs typeface="Arial" charset="0"/>
              </a:rPr>
              <a:t>иммуносупрессивными</a:t>
            </a:r>
            <a:r>
              <a:rPr lang="ru-RU" sz="2000" b="1" dirty="0">
                <a:solidFill>
                  <a:srgbClr val="2D2D8A"/>
                </a:solidFill>
                <a:cs typeface="Arial" charset="0"/>
              </a:rPr>
              <a:t> состояниями</a:t>
            </a:r>
          </a:p>
        </p:txBody>
      </p:sp>
      <p:graphicFrame>
        <p:nvGraphicFramePr>
          <p:cNvPr id="2" name="Схема 1"/>
          <p:cNvGraphicFramePr/>
          <p:nvPr>
            <p:extLst/>
          </p:nvPr>
        </p:nvGraphicFramePr>
        <p:xfrm>
          <a:off x="5447928" y="1596056"/>
          <a:ext cx="6096000" cy="5505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91544" y="6326378"/>
            <a:ext cx="572777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i="1" dirty="0">
                <a:solidFill>
                  <a:prstClr val="black"/>
                </a:solidFill>
                <a:cs typeface="Arial" charset="0"/>
              </a:rPr>
              <a:t>CDC. 2011-2012 Influenza Antiviral Medications: A Summary for Clinicians. August 30, 2011</a:t>
            </a:r>
            <a:endParaRPr lang="ru-RU" sz="1050" i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1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5900102"/>
            <a:ext cx="818794" cy="68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8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NOLI NOCERE –</a:t>
            </a:r>
            <a:r>
              <a:rPr lang="ru-RU" b="1" i="1" dirty="0" smtClean="0"/>
              <a:t> не навреди!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0083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76041"/>
            <a:ext cx="6115050" cy="420092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171" y="1976040"/>
            <a:ext cx="3144402" cy="420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0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NOLI NOCERE –</a:t>
            </a:r>
            <a:r>
              <a:rPr lang="ru-RU" b="1" i="1" dirty="0" smtClean="0"/>
              <a:t> не навреди!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0083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38" y="1690688"/>
            <a:ext cx="7715249" cy="492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5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Оценка соотношения риск-польза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0083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838201" y="1900834"/>
          <a:ext cx="7705725" cy="4441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8575"/>
                <a:gridCol w="2568575"/>
                <a:gridCol w="2568575"/>
              </a:tblGrid>
              <a:tr h="73387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Болезнь/</a:t>
                      </a: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лечение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</a:rPr>
                        <a:t> лечением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Без лечения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46849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Есть болезнь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Благоприятное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Не благоприятное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2807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Нет болезни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Не благоприятное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Благоприятное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791" y="2589014"/>
            <a:ext cx="2954571" cy="289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2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Оценка риск-польза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0083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24676" y="2024360"/>
            <a:ext cx="49323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424242"/>
                </a:solidFill>
                <a:latin typeface="ArialMT" charset="0"/>
              </a:rPr>
              <a:t>Применение препарата в период беременности возможно в случае, если ожидаемая </a:t>
            </a:r>
            <a:r>
              <a:rPr lang="ru-RU" sz="2800" b="1" dirty="0" smtClean="0">
                <a:solidFill>
                  <a:srgbClr val="575757"/>
                </a:solidFill>
                <a:latin typeface="ArialMT" charset="0"/>
              </a:rPr>
              <a:t>польза для матери</a:t>
            </a:r>
            <a:r>
              <a:rPr lang="ru-RU" sz="2800" b="0" dirty="0" smtClean="0">
                <a:solidFill>
                  <a:srgbClr val="424242"/>
                </a:solidFill>
                <a:latin typeface="ArialMT" charset="0"/>
              </a:rPr>
              <a:t> превышает потенциальный </a:t>
            </a:r>
            <a:r>
              <a:rPr lang="ru-RU" sz="2800" b="1" dirty="0" smtClean="0">
                <a:solidFill>
                  <a:srgbClr val="575757"/>
                </a:solidFill>
                <a:latin typeface="ArialMT" charset="0"/>
              </a:rPr>
              <a:t>риск для плода</a:t>
            </a:r>
            <a:r>
              <a:rPr lang="ru-RU" sz="2800" b="0" dirty="0" smtClean="0">
                <a:solidFill>
                  <a:srgbClr val="424242"/>
                </a:solidFill>
                <a:latin typeface="ArialMT" charset="0"/>
              </a:rPr>
              <a:t>.</a:t>
            </a:r>
            <a:endParaRPr lang="ru-RU" sz="2800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2" y="1690688"/>
            <a:ext cx="6148388" cy="409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4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Проблемы с выбором терапии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0083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44712"/>
            <a:ext cx="2032000" cy="2882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71850" y="2144712"/>
            <a:ext cx="1863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Показание</a:t>
            </a:r>
            <a:endParaRPr lang="ru-RU" sz="2800" b="1"/>
          </a:p>
        </p:txBody>
      </p:sp>
      <p:sp>
        <p:nvSpPr>
          <p:cNvPr id="9" name="TextBox 8"/>
          <p:cNvSpPr txBox="1"/>
          <p:nvPr/>
        </p:nvSpPr>
        <p:spPr>
          <a:xfrm>
            <a:off x="3802246" y="2912891"/>
            <a:ext cx="4300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Эффективность препарата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03611" y="3645885"/>
            <a:ext cx="3992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Безопасность препарата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56698" y="4378879"/>
            <a:ext cx="4310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/>
              <a:t>Комплаентность</a:t>
            </a:r>
            <a:r>
              <a:rPr lang="ru-RU" sz="2800" b="1" dirty="0" smtClean="0"/>
              <a:t> пациента</a:t>
            </a:r>
            <a:endParaRPr lang="ru-RU" sz="2800" b="1" dirty="0"/>
          </a:p>
        </p:txBody>
      </p:sp>
      <p:sp>
        <p:nvSpPr>
          <p:cNvPr id="12" name="Овал 11"/>
          <p:cNvSpPr/>
          <p:nvPr/>
        </p:nvSpPr>
        <p:spPr>
          <a:xfrm>
            <a:off x="9859734" y="280813"/>
            <a:ext cx="2210771" cy="20936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Избыточная терапия</a:t>
            </a: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875639" y="1420020"/>
            <a:ext cx="2517589" cy="19652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Недостаточная терапия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9535745" y="2543213"/>
            <a:ext cx="2497291" cy="22657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Неэффективная терапия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2601203" y="4649030"/>
            <a:ext cx="2355495" cy="20074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Небезопасная терапия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5528943" y="4841660"/>
            <a:ext cx="2759899" cy="19551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Отсутсвие</a:t>
            </a:r>
            <a:r>
              <a:rPr lang="ru-RU" dirty="0" smtClean="0"/>
              <a:t> </a:t>
            </a:r>
            <a:r>
              <a:rPr lang="ru-RU" dirty="0" err="1" smtClean="0"/>
              <a:t>комплаентности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8776196" y="4869769"/>
            <a:ext cx="2577604" cy="19551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Неправильный выбор дозы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926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Избыточная терапия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363" y="1690688"/>
            <a:ext cx="7175073" cy="48992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00103" y="2317048"/>
            <a:ext cx="38345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Побочные эффекты</a:t>
            </a:r>
          </a:p>
          <a:p>
            <a:pPr marL="342900" indent="-342900">
              <a:buAutoNum type="arabicPeriod"/>
            </a:pPr>
            <a:endParaRPr lang="ru-RU" sz="2800" b="1" dirty="0" smtClean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Отсутствие эффективности</a:t>
            </a:r>
          </a:p>
          <a:p>
            <a:pPr marL="342900" indent="-342900">
              <a:buAutoNum type="arabicPeriod"/>
            </a:pPr>
            <a:endParaRPr lang="ru-RU" sz="2800" b="1" dirty="0" smtClean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Рост резистентности микрофлоры</a:t>
            </a:r>
          </a:p>
          <a:p>
            <a:pPr marL="342900" indent="-342900">
              <a:buAutoNum type="arabicPeriod"/>
            </a:pPr>
            <a:endParaRPr lang="ru-RU" sz="2800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58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351" y="370703"/>
            <a:ext cx="10363200" cy="1143000"/>
          </a:xfrm>
        </p:spPr>
        <p:txBody>
          <a:bodyPr/>
          <a:lstStyle/>
          <a:p>
            <a:r>
              <a:rPr lang="ru-RU" b="1" dirty="0" smtClean="0"/>
              <a:t>Недостаточная терапия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521287504"/>
              </p:ext>
            </p:extLst>
          </p:nvPr>
        </p:nvGraphicFramePr>
        <p:xfrm>
          <a:off x="-250723" y="1439966"/>
          <a:ext cx="11356258" cy="516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838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" r="4743"/>
          <a:stretch/>
        </p:blipFill>
        <p:spPr bwMode="auto">
          <a:xfrm>
            <a:off x="1888978" y="1160344"/>
            <a:ext cx="4229101" cy="471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04701" y="3147044"/>
            <a:ext cx="3204723" cy="1015663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rgbClr val="FFFFFF"/>
                </a:solidFill>
              </a:rPr>
              <a:t>500 000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75521" y="3137193"/>
            <a:ext cx="4463081" cy="1015663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FFFFFF"/>
                </a:solidFill>
              </a:rPr>
              <a:t>600 000 000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79823" y="3137192"/>
            <a:ext cx="3607078" cy="1015663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FFFFFF"/>
                </a:solidFill>
              </a:rPr>
              <a:t>3 000 000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692697"/>
            <a:ext cx="2627784" cy="196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60096" y="3029780"/>
            <a:ext cx="2562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Заболевших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3569" y="3639449"/>
            <a:ext cx="4408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Госпитализированных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47458" y="4437112"/>
            <a:ext cx="1927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Умерших</a:t>
            </a:r>
          </a:p>
        </p:txBody>
      </p:sp>
    </p:spTree>
    <p:extLst>
      <p:ext uri="{BB962C8B-B14F-4D97-AF65-F5344CB8AC3E}">
        <p14:creationId xmlns:p14="http://schemas.microsoft.com/office/powerpoint/2010/main" val="226923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2" grpId="1" animBg="1"/>
      <p:bldP spid="12" grpId="0" animBg="1"/>
      <p:bldP spid="12" grpId="1" animBg="1"/>
      <p:bldP spid="9" grpId="0"/>
      <p:bldP spid="14" grpId="0"/>
      <p:bldP spid="1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9632" y="569892"/>
            <a:ext cx="8501449" cy="506326"/>
          </a:xfrm>
          <a:solidFill>
            <a:schemeClr val="accent2"/>
          </a:solidFill>
        </p:spPr>
        <p:txBody>
          <a:bodyPr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Неправильная оценка рисков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0083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120" y="2031162"/>
            <a:ext cx="4090680" cy="409068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72" y="1268361"/>
            <a:ext cx="6061588" cy="606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7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292758"/>
            <a:ext cx="10363200" cy="1143000"/>
          </a:xfrm>
        </p:spPr>
        <p:txBody>
          <a:bodyPr/>
          <a:lstStyle/>
          <a:p>
            <a:r>
              <a:rPr lang="ru-RU" sz="3200" b="1" dirty="0" smtClean="0"/>
              <a:t>Отказ от назначения лекарственных препаратов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0083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577" y="2531071"/>
            <a:ext cx="5182423" cy="35895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0195" y="6137861"/>
            <a:ext cx="1709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Гомеопатия</a:t>
            </a:r>
            <a:endParaRPr lang="ru-RU" sz="2400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926" y="2270106"/>
            <a:ext cx="5044846" cy="39820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62518" y="6199416"/>
            <a:ext cx="2431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Народная медицина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4518" y="428537"/>
            <a:ext cx="5612027" cy="104644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Переоценка риска</a:t>
            </a:r>
            <a:br>
              <a:rPr lang="ru-RU" sz="4400" b="1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3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Когда капля воды падает в море или пылинка - в землю, то капля уже море, а пылинка уже земл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208" y="639004"/>
            <a:ext cx="7584048" cy="569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00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33"/>
          <a:stretch/>
        </p:blipFill>
        <p:spPr bwMode="auto">
          <a:xfrm>
            <a:off x="3215680" y="2268077"/>
            <a:ext cx="4765012" cy="392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808" y="3532825"/>
            <a:ext cx="1336150" cy="113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019640"/>
            <a:ext cx="2714492" cy="91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60097" y="2379727"/>
            <a:ext cx="35435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Письмо-предупреждение FDA с требованием в кратчайшие сроки  удалить всю информацию об эффективности гомеопатических препаратов  в отношении гриппа А/H1N1 с сайтов организаций, распространяющих гомеопатические средства</a:t>
            </a:r>
            <a:r>
              <a:rPr lang="ru-RU" b="1" baseline="30000" dirty="0"/>
              <a:t>3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00554" y="616704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900" dirty="0"/>
              <a:t>Shang A et al, Egger M. Are the clinical effects of homoeopathy placebo effects? Comparative study of placebo-controlled trials of homoeopathy and </a:t>
            </a:r>
            <a:r>
              <a:rPr lang="en-US" sz="900" dirty="0" err="1"/>
              <a:t>allopathy</a:t>
            </a:r>
            <a:r>
              <a:rPr lang="en-US" sz="900" dirty="0"/>
              <a:t>. Lancet. 2005 Aug 27-Sep 2;366(9487):726-32.</a:t>
            </a:r>
            <a:endParaRPr lang="ru-RU" sz="900" dirty="0"/>
          </a:p>
          <a:p>
            <a:pPr marL="342900" indent="-342900">
              <a:buFont typeface="+mj-lt"/>
              <a:buAutoNum type="arabicPeriod"/>
            </a:pPr>
            <a:r>
              <a:rPr lang="ru-RU" sz="900" dirty="0">
                <a:hlinkClick r:id="rId7"/>
              </a:rPr>
              <a:t>http://news.bbc.co.uk/2/hi/health/8211925.stm</a:t>
            </a:r>
            <a:endParaRPr lang="ru-RU" sz="900" dirty="0"/>
          </a:p>
          <a:p>
            <a:pPr marL="342900" indent="-342900">
              <a:buFont typeface="+mj-lt"/>
              <a:buAutoNum type="arabicPeriod"/>
            </a:pPr>
            <a:r>
              <a:rPr lang="ru-RU" sz="900" dirty="0">
                <a:hlinkClick r:id="rId8"/>
              </a:rPr>
              <a:t>http://www.fda.gov/ICECI/EnforcementActions/WarningLetters/ucm215236.htm</a:t>
            </a:r>
            <a:r>
              <a:rPr lang="ru-RU" sz="900" dirty="0"/>
              <a:t> </a:t>
            </a:r>
            <a:endParaRPr lang="en-US" sz="9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8494" y="1892513"/>
            <a:ext cx="33701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Международный обзор 220 КИ. Применение гомеопатических препаратов сопоставимо по эффективности с плацебо </a:t>
            </a:r>
            <a:r>
              <a:rPr lang="ru-RU" b="1" baseline="30000" dirty="0"/>
              <a:t>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8494" y="4670053"/>
            <a:ext cx="35212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Официальное заявление ВОЗ о недопустимости рекламы и применения гомеопатии при лечении опасных заболеваний</a:t>
            </a:r>
            <a:r>
              <a:rPr lang="ru-RU" b="1" baseline="30000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72784" y="601524"/>
            <a:ext cx="8471689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Гомеопатия - позиция зарубежных сообществ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299607"/>
            <a:ext cx="1728192" cy="98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06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532238"/>
            <a:ext cx="10363200" cy="1143000"/>
          </a:xfrm>
        </p:spPr>
        <p:txBody>
          <a:bodyPr/>
          <a:lstStyle/>
          <a:p>
            <a:r>
              <a:rPr lang="ru-RU" sz="2800" b="1" dirty="0" smtClean="0"/>
              <a:t>Необдуманное назначение препаратов без учета особенностей их действия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0083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654707"/>
            <a:ext cx="6096000" cy="707886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Недооценка риска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928" y="2675238"/>
            <a:ext cx="4400143" cy="369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4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25" y="2035488"/>
            <a:ext cx="6053853" cy="379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135560" y="620688"/>
            <a:ext cx="7848228" cy="79208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dirty="0" smtClean="0">
                <a:solidFill>
                  <a:schemeClr val="bg1"/>
                </a:solidFill>
              </a:rPr>
              <a:t>Что нужно знать про индукторы ИФН</a:t>
            </a:r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08324" y="2290119"/>
            <a:ext cx="38388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Оценка риск/польза назначения индукторов ИФН:</a:t>
            </a:r>
          </a:p>
          <a:p>
            <a:endParaRPr lang="ru-RU" dirty="0"/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</a:rPr>
              <a:t>Скорость продукции ИФН</a:t>
            </a:r>
          </a:p>
          <a:p>
            <a:pPr marL="285750" indent="-285750">
              <a:buFontTx/>
              <a:buChar char="-"/>
            </a:pPr>
            <a:endParaRPr lang="ru-RU" b="1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</a:rPr>
              <a:t>Реактивность иммунной системы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04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8"/>
          <p:cNvSpPr txBox="1">
            <a:spLocks noChangeArrowheads="1"/>
          </p:cNvSpPr>
          <p:nvPr/>
        </p:nvSpPr>
        <p:spPr bwMode="auto">
          <a:xfrm>
            <a:off x="2063751" y="6281738"/>
            <a:ext cx="7927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rgbClr val="3B3D3C"/>
                </a:solidFill>
                <a:latin typeface="Century Gothic" pitchFamily="34" charset="0"/>
              </a:rPr>
              <a:t>* p&lt;0.05, по сравнению с группами Кагоцел® и Циклоферон®.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rgbClr val="3B3D3C"/>
                </a:solidFill>
                <a:latin typeface="Century Gothic" pitchFamily="34" charset="0"/>
              </a:rPr>
              <a:t># p&lt;0.05, по сравнению с контрольной точкой 0 ч.</a:t>
            </a:r>
            <a:endParaRPr lang="ru-RU" altLang="ru-RU" sz="1600" b="1">
              <a:solidFill>
                <a:srgbClr val="7030A0"/>
              </a:solidFill>
              <a:latin typeface="Century Gothic" pitchFamily="34" charset="0"/>
            </a:endParaRPr>
          </a:p>
        </p:txBody>
      </p:sp>
      <p:pic>
        <p:nvPicPr>
          <p:cNvPr id="7475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9" y="73026"/>
            <a:ext cx="7265987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Рисунок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1766888"/>
            <a:ext cx="3389312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Рисунок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1660526"/>
            <a:ext cx="33909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Рисунок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9" y="3760789"/>
            <a:ext cx="329723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Рисунок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9" y="3760789"/>
            <a:ext cx="32226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0" name="Прямоугольник 2"/>
          <p:cNvSpPr>
            <a:spLocks noChangeArrowheads="1"/>
          </p:cNvSpPr>
          <p:nvPr/>
        </p:nvSpPr>
        <p:spPr bwMode="auto">
          <a:xfrm>
            <a:off x="1992314" y="5746750"/>
            <a:ext cx="89249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7030A0"/>
                </a:solidFill>
                <a:latin typeface="Century Gothic" pitchFamily="34" charset="0"/>
              </a:rPr>
              <a:t>Подтверждено: </a:t>
            </a:r>
            <a:r>
              <a:rPr lang="ru-RU" altLang="ru-RU" sz="1000">
                <a:solidFill>
                  <a:srgbClr val="3B3D3C"/>
                </a:solidFill>
                <a:latin typeface="Century Gothic" pitchFamily="34" charset="0"/>
              </a:rPr>
              <a:t>Сравнительное доклиническое изучение интерферон-индуцирующих свойств препарата Амиксин® таблетки, покрытые плёночной оболочкой, 125 мг (ОАО «Фармстандарт-Томскхимфарм», Россия) на мышах. Отчет. Латвийский Институт органического синтеза, Рига, 2013 г., 35 с.</a:t>
            </a:r>
          </a:p>
        </p:txBody>
      </p:sp>
    </p:spTree>
    <p:extLst>
      <p:ext uri="{BB962C8B-B14F-4D97-AF65-F5344CB8AC3E}">
        <p14:creationId xmlns:p14="http://schemas.microsoft.com/office/powerpoint/2010/main" val="345524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56910" y="749217"/>
            <a:ext cx="8880398" cy="758825"/>
          </a:xfrm>
          <a:solidFill>
            <a:schemeClr val="accent2"/>
          </a:solidFill>
        </p:spPr>
        <p:txBody>
          <a:bodyPr/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Особенности иммунной системы у детей до 6 лет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24340" y="5589534"/>
            <a:ext cx="8712968" cy="101566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высокая чувствительность к инфекционному процессу </a:t>
            </a: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менее дифференцированный ответ иммунной системы в целом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32352" y="1764154"/>
            <a:ext cx="4248472" cy="3693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</a:rPr>
              <a:t>тенденция к снижению уровня лимфоцитов в связи со недостаточной антигенной стимуляцией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</a:rPr>
              <a:t>переориентация иммунного ответа на антигены с превалирования Th2-пути на Th-1 –ответ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</a:rPr>
              <a:t>дефицит секреторного </a:t>
            </a:r>
            <a:r>
              <a:rPr lang="ru-RU" b="1" dirty="0" err="1">
                <a:solidFill>
                  <a:srgbClr val="002060"/>
                </a:solidFill>
              </a:rPr>
              <a:t>IgA</a:t>
            </a:r>
            <a:r>
              <a:rPr lang="ru-RU" b="1" dirty="0">
                <a:solidFill>
                  <a:srgbClr val="002060"/>
                </a:solidFill>
              </a:rPr>
              <a:t>, в том числе в верхних дыхательных путях</a:t>
            </a:r>
          </a:p>
        </p:txBody>
      </p:sp>
      <p:pic>
        <p:nvPicPr>
          <p:cNvPr id="9" name="Picture 5" descr="http://www.sanidadanimal.info/cursos/inmun/images/3esquema5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326" y="1983298"/>
            <a:ext cx="4071982" cy="325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8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1558925" y="758312"/>
            <a:ext cx="9144000" cy="83099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Источники данных об эффективности и безопасности ЛС</a:t>
            </a:r>
          </a:p>
        </p:txBody>
      </p:sp>
      <p:sp>
        <p:nvSpPr>
          <p:cNvPr id="22534" name="Rectangle 5"/>
          <p:cNvSpPr>
            <a:spLocks noChangeArrowheads="1"/>
          </p:cNvSpPr>
          <p:nvPr/>
        </p:nvSpPr>
        <p:spPr bwMode="auto">
          <a:xfrm>
            <a:off x="1558925" y="2016861"/>
            <a:ext cx="60007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Bef>
                <a:spcPct val="20000"/>
              </a:spcBef>
              <a:buClr>
                <a:srgbClr val="002060"/>
              </a:buClr>
              <a:buSzPct val="120000"/>
              <a:buFont typeface="Arial" charset="0"/>
              <a:buChar char="•"/>
            </a:pPr>
            <a:r>
              <a:rPr lang="ru-RU" sz="2000" b="1" dirty="0">
                <a:solidFill>
                  <a:srgbClr val="FF0000"/>
                </a:solidFill>
              </a:rPr>
              <a:t>До регистрации ЛС</a:t>
            </a:r>
          </a:p>
          <a:p>
            <a:pPr marL="177800" indent="-177800">
              <a:spcBef>
                <a:spcPct val="20000"/>
              </a:spcBef>
              <a:buClr>
                <a:srgbClr val="002060"/>
              </a:buClr>
              <a:buSzPct val="120000"/>
              <a:buFont typeface="Arial" charset="0"/>
              <a:buChar char="•"/>
            </a:pPr>
            <a:endParaRPr lang="ru-RU" sz="2000" b="1" dirty="0">
              <a:solidFill>
                <a:srgbClr val="FF0000"/>
              </a:solidFill>
            </a:endParaRPr>
          </a:p>
          <a:p>
            <a:pPr marL="177800" indent="-177800">
              <a:spcBef>
                <a:spcPct val="20000"/>
              </a:spcBef>
              <a:buClr>
                <a:srgbClr val="002060"/>
              </a:buClr>
              <a:buSzPct val="120000"/>
              <a:buFont typeface="Arial" charset="0"/>
              <a:buChar char="•"/>
            </a:pPr>
            <a:endParaRPr lang="ru-RU" sz="2000" b="1" dirty="0">
              <a:solidFill>
                <a:srgbClr val="FF0000"/>
              </a:solidFill>
            </a:endParaRPr>
          </a:p>
          <a:p>
            <a:pPr marL="177800" indent="-177800">
              <a:spcBef>
                <a:spcPct val="20000"/>
              </a:spcBef>
              <a:buClr>
                <a:srgbClr val="002060"/>
              </a:buClr>
              <a:buSzPct val="120000"/>
              <a:buFont typeface="Arial" charset="0"/>
              <a:buChar char="•"/>
            </a:pPr>
            <a:r>
              <a:rPr lang="ru-RU" sz="2000" b="1" dirty="0">
                <a:solidFill>
                  <a:srgbClr val="FF0000"/>
                </a:solidFill>
              </a:rPr>
              <a:t>После регистрации:</a:t>
            </a:r>
          </a:p>
        </p:txBody>
      </p:sp>
      <p:sp>
        <p:nvSpPr>
          <p:cNvPr id="22535" name="Прямоугольник 2"/>
          <p:cNvSpPr>
            <a:spLocks noChangeArrowheads="1"/>
          </p:cNvSpPr>
          <p:nvPr/>
        </p:nvSpPr>
        <p:spPr bwMode="auto">
          <a:xfrm>
            <a:off x="1932718" y="2622552"/>
            <a:ext cx="4748213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>
              <a:lnSpc>
                <a:spcPct val="11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ü"/>
              <a:tabLst>
                <a:tab pos="811213" algn="l"/>
              </a:tabLst>
            </a:pPr>
            <a:r>
              <a:rPr lang="ru-RU" sz="1600" b="1" dirty="0">
                <a:solidFill>
                  <a:srgbClr val="002060"/>
                </a:solidFill>
              </a:rPr>
              <a:t>данные клинических исследований (КИ)</a:t>
            </a:r>
          </a:p>
        </p:txBody>
      </p:sp>
      <p:sp>
        <p:nvSpPr>
          <p:cNvPr id="22536" name="Прямоугольник 3"/>
          <p:cNvSpPr>
            <a:spLocks noChangeArrowheads="1"/>
          </p:cNvSpPr>
          <p:nvPr/>
        </p:nvSpPr>
        <p:spPr bwMode="auto">
          <a:xfrm>
            <a:off x="2012521" y="3413641"/>
            <a:ext cx="4765675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>
              <a:lnSpc>
                <a:spcPct val="11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ü"/>
              <a:tabLst>
                <a:tab pos="811213" algn="l"/>
              </a:tabLst>
            </a:pPr>
            <a:r>
              <a:rPr lang="ru-RU" sz="1600" b="1" dirty="0">
                <a:solidFill>
                  <a:srgbClr val="002060"/>
                </a:solidFill>
              </a:rPr>
              <a:t>данные пострегистрационных КИ</a:t>
            </a:r>
          </a:p>
          <a:p>
            <a:pPr marL="266700" indent="-266700">
              <a:lnSpc>
                <a:spcPct val="11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ü"/>
              <a:tabLst>
                <a:tab pos="811213" algn="l"/>
              </a:tabLst>
            </a:pPr>
            <a:r>
              <a:rPr lang="ru-RU" sz="1600" b="1" dirty="0">
                <a:solidFill>
                  <a:srgbClr val="002060"/>
                </a:solidFill>
              </a:rPr>
              <a:t>метод спонтанных сообщений</a:t>
            </a:r>
          </a:p>
          <a:p>
            <a:pPr marL="266700" indent="-266700">
              <a:lnSpc>
                <a:spcPct val="11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ü"/>
              <a:tabLst>
                <a:tab pos="811213" algn="l"/>
              </a:tabLst>
            </a:pPr>
            <a:r>
              <a:rPr lang="ru-RU" sz="1600" b="1" dirty="0">
                <a:solidFill>
                  <a:srgbClr val="002060"/>
                </a:solidFill>
              </a:rPr>
              <a:t>результаты ретро- и </a:t>
            </a:r>
            <a:r>
              <a:rPr lang="ru-RU" sz="1600" b="1" dirty="0" err="1">
                <a:solidFill>
                  <a:srgbClr val="002060"/>
                </a:solidFill>
              </a:rPr>
              <a:t>роспективного</a:t>
            </a:r>
            <a:r>
              <a:rPr lang="ru-RU" sz="1600" b="1" dirty="0">
                <a:solidFill>
                  <a:srgbClr val="002060"/>
                </a:solidFill>
              </a:rPr>
              <a:t/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мониторинга в лечебных учреждениях</a:t>
            </a:r>
          </a:p>
          <a:p>
            <a:pPr marL="266700" indent="-266700">
              <a:lnSpc>
                <a:spcPct val="11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ü"/>
              <a:tabLst>
                <a:tab pos="811213" algn="l"/>
              </a:tabLst>
            </a:pPr>
            <a:r>
              <a:rPr lang="ru-RU" sz="1600" b="1" dirty="0" err="1">
                <a:solidFill>
                  <a:srgbClr val="002060"/>
                </a:solidFill>
              </a:rPr>
              <a:t>фармакоэпидемиологические</a:t>
            </a:r>
            <a:r>
              <a:rPr lang="ru-RU" sz="1600" b="1" dirty="0">
                <a:solidFill>
                  <a:srgbClr val="002060"/>
                </a:solidFill>
              </a:rPr>
              <a:t> исследования (</a:t>
            </a:r>
            <a:r>
              <a:rPr lang="ru-RU" sz="1600" b="1" dirty="0" err="1">
                <a:solidFill>
                  <a:srgbClr val="002060"/>
                </a:solidFill>
              </a:rPr>
              <a:t>когортные</a:t>
            </a:r>
            <a:r>
              <a:rPr lang="ru-RU" sz="1600" b="1" dirty="0">
                <a:solidFill>
                  <a:srgbClr val="002060"/>
                </a:solidFill>
              </a:rPr>
              <a:t>, типа «случай-контроль»)</a:t>
            </a:r>
          </a:p>
          <a:p>
            <a:pPr marL="266700" indent="-266700">
              <a:lnSpc>
                <a:spcPct val="11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ü"/>
              <a:tabLst>
                <a:tab pos="811213" algn="l"/>
              </a:tabLst>
            </a:pPr>
            <a:r>
              <a:rPr lang="ru-RU" sz="1600" b="1" dirty="0" err="1">
                <a:solidFill>
                  <a:srgbClr val="002060"/>
                </a:solidFill>
              </a:rPr>
              <a:t>метаанализы</a:t>
            </a:r>
            <a:endParaRPr lang="ru-RU" sz="1600" b="1" dirty="0">
              <a:solidFill>
                <a:srgbClr val="002060"/>
              </a:solidFill>
            </a:endParaRPr>
          </a:p>
          <a:p>
            <a:pPr marL="266700" indent="-266700">
              <a:lnSpc>
                <a:spcPct val="110000"/>
              </a:lnSpc>
              <a:spcBef>
                <a:spcPct val="35000"/>
              </a:spcBef>
              <a:buClr>
                <a:srgbClr val="FF0000"/>
              </a:buClr>
              <a:buFont typeface="Wingdings" pitchFamily="2" charset="2"/>
              <a:buChar char="ü"/>
              <a:tabLst>
                <a:tab pos="811213" algn="l"/>
              </a:tabLst>
            </a:pPr>
            <a:r>
              <a:rPr lang="ru-RU" sz="1600" b="1" dirty="0">
                <a:solidFill>
                  <a:srgbClr val="002060"/>
                </a:solidFill>
              </a:rPr>
              <a:t>социологические исследования (опросы)</a:t>
            </a:r>
          </a:p>
        </p:txBody>
      </p:sp>
      <p:pic>
        <p:nvPicPr>
          <p:cNvPr id="22537" name="Picture 7" descr="wb01753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2521" y="2396332"/>
            <a:ext cx="3544888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Documents and Settings\snageev\Мои документы\Мои документы 2\мои документы\Мои рисунки\Другие темы\Медицина\Лекарства\85477937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7800975" y="1769794"/>
            <a:ext cx="3188697" cy="4773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9029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639259"/>
            <a:ext cx="8304334" cy="758825"/>
          </a:xfrm>
          <a:solidFill>
            <a:schemeClr val="accent2"/>
          </a:solidFill>
        </p:spPr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</a:rPr>
              <a:t> 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err="1">
                <a:solidFill>
                  <a:schemeClr val="bg1"/>
                </a:solidFill>
              </a:rPr>
              <a:t>Кагоцел</a:t>
            </a:r>
            <a:r>
              <a:rPr lang="ru-RU" sz="2400" b="1" dirty="0">
                <a:solidFill>
                  <a:schemeClr val="bg1"/>
                </a:solidFill>
              </a:rPr>
              <a:t> при гриппе и ОРВИ у детей до 6 лет</a:t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2919426"/>
              </p:ext>
            </p:extLst>
          </p:nvPr>
        </p:nvGraphicFramePr>
        <p:xfrm>
          <a:off x="1703512" y="1516189"/>
          <a:ext cx="8741332" cy="120345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76064"/>
                <a:gridCol w="3571641"/>
                <a:gridCol w="4593627"/>
              </a:tblGrid>
              <a:tr h="12034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2010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13" marR="535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Исследование эффективности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effectLst/>
                        </a:rPr>
                        <a:t> и безопасности </a:t>
                      </a:r>
                      <a:r>
                        <a:rPr lang="ru-RU" sz="1400" baseline="0" dirty="0" err="1" smtClean="0">
                          <a:solidFill>
                            <a:srgbClr val="002060"/>
                          </a:solidFill>
                          <a:effectLst/>
                        </a:rPr>
                        <a:t>Кагоцела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effectLst/>
                        </a:rPr>
                        <a:t> в терапии гриппа и ОРВИ у детей 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53513" marR="535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120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детей в возрасте от 2 до 6 лет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60 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детей (</a:t>
                      </a:r>
                      <a:r>
                        <a:rPr lang="ru-RU" sz="1400" dirty="0" err="1">
                          <a:solidFill>
                            <a:srgbClr val="FF0000"/>
                          </a:solidFill>
                          <a:effectLst/>
                        </a:rPr>
                        <a:t>Кагоцел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) – 4 дня - 6 таблеток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60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детей (плацебо)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13" marR="535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734841" y="6295779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ru-RU" sz="900" i="1" dirty="0"/>
              <a:t>Клиническая эффективность препарата </a:t>
            </a:r>
            <a:r>
              <a:rPr lang="ru-RU" sz="900" i="1" dirty="0" err="1"/>
              <a:t>Кагоцел</a:t>
            </a:r>
            <a:r>
              <a:rPr lang="ru-RU" sz="900" i="1" dirty="0"/>
              <a:t>® при гриппе и ОРВИ у детей с 2 до 6 лет. Ф. С. Харламова, с </a:t>
            </a:r>
            <a:r>
              <a:rPr lang="ru-RU" sz="900" i="1" dirty="0" err="1"/>
              <a:t>соавт</a:t>
            </a:r>
            <a:r>
              <a:rPr lang="ru-RU" sz="900" i="1" dirty="0"/>
              <a:t>. Детские инфекции 2010 № 4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900" i="1" dirty="0"/>
              <a:t>Профилактика гриппа и ОРВИ у детей Ф. С. Харламова, с </a:t>
            </a:r>
            <a:r>
              <a:rPr lang="ru-RU" sz="900" i="1" dirty="0" err="1"/>
              <a:t>соавт</a:t>
            </a:r>
            <a:r>
              <a:rPr lang="ru-RU" sz="900" i="1" dirty="0"/>
              <a:t> ЛЕЧАЩИЙ ВРАЧ, ИЮНЬ 2011(6); 108-112.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367270"/>
              </p:ext>
            </p:extLst>
          </p:nvPr>
        </p:nvGraphicFramePr>
        <p:xfrm>
          <a:off x="1721260" y="2812334"/>
          <a:ext cx="8749481" cy="96564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40569"/>
                <a:gridCol w="3600400"/>
                <a:gridCol w="4608512"/>
              </a:tblGrid>
              <a:tr h="9025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2011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13" marR="535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Исследование эффективности и безопасности </a:t>
                      </a:r>
                      <a:r>
                        <a:rPr lang="ru-RU" sz="1400" dirty="0" err="1" smtClean="0">
                          <a:solidFill>
                            <a:srgbClr val="002060"/>
                          </a:solidFill>
                          <a:effectLst/>
                        </a:rPr>
                        <a:t>Кагоцела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 в профилактике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гриппа и ОРВИ у детей 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13" marR="535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100 детей от 3 до 6 лет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50 детей (</a:t>
                      </a:r>
                      <a:r>
                        <a:rPr lang="ru-RU" sz="1400" dirty="0" err="1">
                          <a:solidFill>
                            <a:srgbClr val="FF0000"/>
                          </a:solidFill>
                          <a:effectLst/>
                        </a:rPr>
                        <a:t>Кагоцел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) – 4 недели – 8 таблеток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50 детей (плацебо)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13" marR="535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4" name="Group 47"/>
          <p:cNvGrpSpPr>
            <a:grpSpLocks/>
          </p:cNvGrpSpPr>
          <p:nvPr/>
        </p:nvGrpSpPr>
        <p:grpSpPr bwMode="auto">
          <a:xfrm>
            <a:off x="1734841" y="3735717"/>
            <a:ext cx="8825655" cy="2883066"/>
            <a:chOff x="428" y="878"/>
            <a:chExt cx="5624" cy="2688"/>
          </a:xfrm>
        </p:grpSpPr>
        <p:grpSp>
          <p:nvGrpSpPr>
            <p:cNvPr id="15" name="Group 46"/>
            <p:cNvGrpSpPr>
              <a:grpSpLocks/>
            </p:cNvGrpSpPr>
            <p:nvPr/>
          </p:nvGrpSpPr>
          <p:grpSpPr bwMode="auto">
            <a:xfrm>
              <a:off x="428" y="878"/>
              <a:ext cx="5579" cy="2643"/>
              <a:chOff x="292" y="849"/>
              <a:chExt cx="5579" cy="2643"/>
            </a:xfrm>
          </p:grpSpPr>
          <p:sp>
            <p:nvSpPr>
              <p:cNvPr id="18" name="Rectangle 3"/>
              <p:cNvSpPr>
                <a:spLocks noChangeArrowheads="1"/>
              </p:cNvSpPr>
              <p:nvPr/>
            </p:nvSpPr>
            <p:spPr bwMode="auto">
              <a:xfrm>
                <a:off x="4692" y="1419"/>
                <a:ext cx="1179" cy="17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ru-RU" sz="2000" b="1"/>
                  <a:t>650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ru-RU" sz="2000" b="1"/>
                  <a:t>1300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ru-RU" sz="2000" b="1"/>
                  <a:t>6500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ru-RU" sz="2000" b="1"/>
                  <a:t>13000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ru-RU" sz="2000" b="1"/>
                  <a:t>65000</a:t>
                </a:r>
              </a:p>
            </p:txBody>
          </p:sp>
          <p:sp>
            <p:nvSpPr>
              <p:cNvPr id="19" name="Rectangle 4"/>
              <p:cNvSpPr>
                <a:spLocks noChangeArrowheads="1"/>
              </p:cNvSpPr>
              <p:nvPr/>
            </p:nvSpPr>
            <p:spPr bwMode="auto">
              <a:xfrm>
                <a:off x="3376" y="1419"/>
                <a:ext cx="1316" cy="17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ru-RU" sz="2000" b="1"/>
                  <a:t>480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ru-RU" sz="2000" b="1"/>
                  <a:t>960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ru-RU" sz="2000" b="1"/>
                  <a:t>4800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ru-RU" sz="2000" b="1"/>
                  <a:t>9600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ru-RU" sz="2000" b="1"/>
                  <a:t>48000</a:t>
                </a:r>
              </a:p>
            </p:txBody>
          </p:sp>
          <p:sp>
            <p:nvSpPr>
              <p:cNvPr id="20" name="Rectangle 5"/>
              <p:cNvSpPr>
                <a:spLocks noChangeArrowheads="1"/>
              </p:cNvSpPr>
              <p:nvPr/>
            </p:nvSpPr>
            <p:spPr bwMode="auto">
              <a:xfrm>
                <a:off x="2156" y="1419"/>
                <a:ext cx="1220" cy="17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ru-RU" sz="2000" b="1" dirty="0">
                    <a:solidFill>
                      <a:srgbClr val="FF0000"/>
                    </a:solidFill>
                  </a:rPr>
                  <a:t>300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ru-RU" sz="2000" b="1" dirty="0"/>
                  <a:t>600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ru-RU" sz="2000" b="1" dirty="0"/>
                  <a:t>3000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ru-RU" sz="2000" b="1" dirty="0"/>
                  <a:t>6000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ru-RU" sz="2000" b="1" dirty="0"/>
                  <a:t>30000</a:t>
                </a:r>
              </a:p>
            </p:txBody>
          </p:sp>
          <p:sp>
            <p:nvSpPr>
              <p:cNvPr id="21" name="Rectangle 6"/>
              <p:cNvSpPr>
                <a:spLocks noChangeArrowheads="1"/>
              </p:cNvSpPr>
              <p:nvPr/>
            </p:nvSpPr>
            <p:spPr bwMode="auto">
              <a:xfrm>
                <a:off x="292" y="1419"/>
                <a:ext cx="1864" cy="17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ru-RU" sz="2000" b="1" dirty="0">
                    <a:solidFill>
                      <a:srgbClr val="FF0000"/>
                    </a:solidFill>
                  </a:rPr>
                  <a:t>1 : 100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ru-RU" sz="2000" b="1" dirty="0">
                    <a:solidFill>
                      <a:srgbClr val="FF0000"/>
                    </a:solidFill>
                  </a:rPr>
                  <a:t>1 : 200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ru-RU" sz="2000" b="1" dirty="0">
                    <a:solidFill>
                      <a:srgbClr val="FF0000"/>
                    </a:solidFill>
                  </a:rPr>
                  <a:t>1 : 1000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ru-RU" sz="2000" b="1" dirty="0">
                    <a:solidFill>
                      <a:srgbClr val="FF0000"/>
                    </a:solidFill>
                  </a:rPr>
                  <a:t>1 : 2000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ru-RU" sz="2000" b="1" dirty="0">
                    <a:solidFill>
                      <a:srgbClr val="FF0000"/>
                    </a:solidFill>
                  </a:rPr>
                  <a:t>1 : 3000</a:t>
                </a: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4692" y="849"/>
                <a:ext cx="1179" cy="7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ru-RU" sz="2000" b="1">
                    <a:solidFill>
                      <a:srgbClr val="FF0000"/>
                    </a:solidFill>
                  </a:rPr>
                  <a:t>3 случая</a:t>
                </a:r>
              </a:p>
            </p:txBody>
          </p:sp>
          <p:sp>
            <p:nvSpPr>
              <p:cNvPr id="23" name="Rectangle 8"/>
              <p:cNvSpPr>
                <a:spLocks noChangeArrowheads="1"/>
              </p:cNvSpPr>
              <p:nvPr/>
            </p:nvSpPr>
            <p:spPr bwMode="auto">
              <a:xfrm>
                <a:off x="3376" y="849"/>
                <a:ext cx="1316" cy="7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ru-RU" sz="2000" b="1">
                    <a:solidFill>
                      <a:srgbClr val="FF0000"/>
                    </a:solidFill>
                  </a:rPr>
                  <a:t>2 случая</a:t>
                </a:r>
              </a:p>
            </p:txBody>
          </p:sp>
          <p:sp>
            <p:nvSpPr>
              <p:cNvPr id="24" name="Rectangle 9"/>
              <p:cNvSpPr>
                <a:spLocks noChangeArrowheads="1"/>
              </p:cNvSpPr>
              <p:nvPr/>
            </p:nvSpPr>
            <p:spPr bwMode="auto">
              <a:xfrm>
                <a:off x="2156" y="849"/>
                <a:ext cx="1220" cy="7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ru-RU" sz="2000" b="1">
                    <a:solidFill>
                      <a:srgbClr val="FF0000"/>
                    </a:solidFill>
                  </a:rPr>
                  <a:t>1 случай</a:t>
                </a:r>
              </a:p>
            </p:txBody>
          </p:sp>
          <p:sp>
            <p:nvSpPr>
              <p:cNvPr id="25" name="Rectangle 10"/>
              <p:cNvSpPr>
                <a:spLocks noChangeArrowheads="1"/>
              </p:cNvSpPr>
              <p:nvPr/>
            </p:nvSpPr>
            <p:spPr bwMode="auto">
              <a:xfrm>
                <a:off x="292" y="849"/>
                <a:ext cx="1864" cy="7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ru-RU" sz="2000" b="1" dirty="0">
                    <a:solidFill>
                      <a:srgbClr val="FF0000"/>
                    </a:solidFill>
                  </a:rPr>
                  <a:t>Частота НЛР</a:t>
                </a:r>
              </a:p>
            </p:txBody>
          </p:sp>
          <p:sp>
            <p:nvSpPr>
              <p:cNvPr id="26" name="Line 11"/>
              <p:cNvSpPr>
                <a:spLocks noChangeShapeType="1"/>
              </p:cNvSpPr>
              <p:nvPr/>
            </p:nvSpPr>
            <p:spPr bwMode="auto">
              <a:xfrm>
                <a:off x="292" y="935"/>
                <a:ext cx="1864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Line 13"/>
              <p:cNvSpPr>
                <a:spLocks noChangeShapeType="1"/>
              </p:cNvSpPr>
              <p:nvPr/>
            </p:nvSpPr>
            <p:spPr bwMode="auto">
              <a:xfrm>
                <a:off x="292" y="3492"/>
                <a:ext cx="1864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Line 14"/>
              <p:cNvSpPr>
                <a:spLocks noChangeShapeType="1"/>
              </p:cNvSpPr>
              <p:nvPr/>
            </p:nvSpPr>
            <p:spPr bwMode="auto">
              <a:xfrm>
                <a:off x="292" y="935"/>
                <a:ext cx="0" cy="771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Line 18"/>
              <p:cNvSpPr>
                <a:spLocks noChangeShapeType="1"/>
              </p:cNvSpPr>
              <p:nvPr/>
            </p:nvSpPr>
            <p:spPr bwMode="auto">
              <a:xfrm>
                <a:off x="5871" y="935"/>
                <a:ext cx="0" cy="771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Line 23"/>
              <p:cNvSpPr>
                <a:spLocks noChangeShapeType="1"/>
              </p:cNvSpPr>
              <p:nvPr/>
            </p:nvSpPr>
            <p:spPr bwMode="auto">
              <a:xfrm>
                <a:off x="2156" y="935"/>
                <a:ext cx="1220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Line 24"/>
              <p:cNvSpPr>
                <a:spLocks noChangeShapeType="1"/>
              </p:cNvSpPr>
              <p:nvPr/>
            </p:nvSpPr>
            <p:spPr bwMode="auto">
              <a:xfrm>
                <a:off x="292" y="1706"/>
                <a:ext cx="0" cy="178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Line 25"/>
              <p:cNvSpPr>
                <a:spLocks noChangeShapeType="1"/>
              </p:cNvSpPr>
              <p:nvPr/>
            </p:nvSpPr>
            <p:spPr bwMode="auto">
              <a:xfrm>
                <a:off x="3376" y="935"/>
                <a:ext cx="1316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" name="Line 27"/>
              <p:cNvSpPr>
                <a:spLocks noChangeShapeType="1"/>
              </p:cNvSpPr>
              <p:nvPr/>
            </p:nvSpPr>
            <p:spPr bwMode="auto">
              <a:xfrm>
                <a:off x="4692" y="935"/>
                <a:ext cx="1179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Line 30"/>
              <p:cNvSpPr>
                <a:spLocks noChangeShapeType="1"/>
              </p:cNvSpPr>
              <p:nvPr/>
            </p:nvSpPr>
            <p:spPr bwMode="auto">
              <a:xfrm>
                <a:off x="5871" y="1706"/>
                <a:ext cx="0" cy="178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" name="Line 32"/>
              <p:cNvSpPr>
                <a:spLocks noChangeShapeType="1"/>
              </p:cNvSpPr>
              <p:nvPr/>
            </p:nvSpPr>
            <p:spPr bwMode="auto">
              <a:xfrm>
                <a:off x="2156" y="3492"/>
                <a:ext cx="1220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" name="Line 34"/>
              <p:cNvSpPr>
                <a:spLocks noChangeShapeType="1"/>
              </p:cNvSpPr>
              <p:nvPr/>
            </p:nvSpPr>
            <p:spPr bwMode="auto">
              <a:xfrm>
                <a:off x="3376" y="3492"/>
                <a:ext cx="1316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" name="Line 36"/>
              <p:cNvSpPr>
                <a:spLocks noChangeShapeType="1"/>
              </p:cNvSpPr>
              <p:nvPr/>
            </p:nvSpPr>
            <p:spPr bwMode="auto">
              <a:xfrm>
                <a:off x="4692" y="3492"/>
                <a:ext cx="1179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6" name="Line 44"/>
            <p:cNvSpPr>
              <a:spLocks noChangeShapeType="1"/>
            </p:cNvSpPr>
            <p:nvPr/>
          </p:nvSpPr>
          <p:spPr bwMode="auto">
            <a:xfrm>
              <a:off x="609" y="1616"/>
              <a:ext cx="544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45"/>
            <p:cNvSpPr>
              <a:spLocks noChangeShapeType="1"/>
            </p:cNvSpPr>
            <p:nvPr/>
          </p:nvSpPr>
          <p:spPr bwMode="auto">
            <a:xfrm>
              <a:off x="609" y="3566"/>
              <a:ext cx="544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8" name="Line 133"/>
          <p:cNvSpPr>
            <a:spLocks noChangeShapeType="1"/>
          </p:cNvSpPr>
          <p:nvPr/>
        </p:nvSpPr>
        <p:spPr bwMode="auto">
          <a:xfrm>
            <a:off x="2045992" y="4347080"/>
            <a:ext cx="8470793" cy="0"/>
          </a:xfrm>
          <a:prstGeom prst="line">
            <a:avLst/>
          </a:prstGeom>
          <a:noFill/>
          <a:ln w="317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9" name="Line 133"/>
          <p:cNvSpPr>
            <a:spLocks noChangeShapeType="1"/>
          </p:cNvSpPr>
          <p:nvPr/>
        </p:nvSpPr>
        <p:spPr bwMode="auto">
          <a:xfrm>
            <a:off x="2057104" y="6291296"/>
            <a:ext cx="8472559" cy="0"/>
          </a:xfrm>
          <a:prstGeom prst="line">
            <a:avLst/>
          </a:prstGeom>
          <a:noFill/>
          <a:ln w="317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01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5300" y="1052737"/>
            <a:ext cx="6696075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  <a:cs typeface="Arial" pitchFamily="34" charset="0"/>
              </a:rPr>
              <a:t>Симптомы интоксикации</a:t>
            </a:r>
          </a:p>
          <a:p>
            <a:pPr marL="342900" indent="-342900">
              <a:buFontTx/>
              <a:buChar char="-"/>
              <a:defRPr/>
            </a:pPr>
            <a:r>
              <a:rPr lang="ru-RU" sz="2400" b="1" dirty="0">
                <a:solidFill>
                  <a:srgbClr val="808080">
                    <a:lumMod val="25000"/>
                  </a:srgbClr>
                </a:solidFill>
                <a:cs typeface="Arial" pitchFamily="34" charset="0"/>
              </a:rPr>
              <a:t>Лихорадка</a:t>
            </a:r>
          </a:p>
          <a:p>
            <a:pPr marL="342900" indent="-342900">
              <a:buFontTx/>
              <a:buChar char="-"/>
              <a:defRPr/>
            </a:pPr>
            <a:r>
              <a:rPr lang="ru-RU" sz="2400" b="1" dirty="0">
                <a:solidFill>
                  <a:srgbClr val="808080">
                    <a:lumMod val="25000"/>
                  </a:srgbClr>
                </a:solidFill>
                <a:cs typeface="Arial" pitchFamily="34" charset="0"/>
              </a:rPr>
              <a:t>Головная боль</a:t>
            </a:r>
          </a:p>
          <a:p>
            <a:pPr marL="342900" indent="-342900">
              <a:buFontTx/>
              <a:buChar char="-"/>
              <a:defRPr/>
            </a:pPr>
            <a:r>
              <a:rPr lang="ru-RU" sz="2400" b="1" dirty="0">
                <a:solidFill>
                  <a:srgbClr val="808080">
                    <a:lumMod val="25000"/>
                  </a:srgbClr>
                </a:solidFill>
                <a:cs typeface="Arial" pitchFamily="34" charset="0"/>
              </a:rPr>
              <a:t>Миалгия</a:t>
            </a:r>
          </a:p>
          <a:p>
            <a:pPr marL="342900" indent="-342900">
              <a:buFontTx/>
              <a:buChar char="-"/>
              <a:defRPr/>
            </a:pPr>
            <a:r>
              <a:rPr lang="ru-RU" sz="2400" b="1" dirty="0">
                <a:solidFill>
                  <a:srgbClr val="808080">
                    <a:lumMod val="25000"/>
                  </a:srgbClr>
                </a:solidFill>
                <a:cs typeface="Arial" pitchFamily="34" charset="0"/>
              </a:rPr>
              <a:t>Нарушение аппетита</a:t>
            </a:r>
          </a:p>
          <a:p>
            <a:pPr marL="342900" indent="-342900">
              <a:buFontTx/>
              <a:buChar char="-"/>
              <a:defRPr/>
            </a:pPr>
            <a:r>
              <a:rPr lang="ru-RU" sz="2400" b="1" dirty="0">
                <a:solidFill>
                  <a:srgbClr val="808080">
                    <a:lumMod val="25000"/>
                  </a:srgbClr>
                </a:solidFill>
                <a:cs typeface="Arial" pitchFamily="34" charset="0"/>
              </a:rPr>
              <a:t>Нарушение сна…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6001" y="1052736"/>
            <a:ext cx="4464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  <a:cs typeface="Arial" pitchFamily="34" charset="0"/>
              </a:rPr>
              <a:t>Катаральные симптомы</a:t>
            </a:r>
          </a:p>
          <a:p>
            <a:pPr marL="342900" indent="-342900">
              <a:buFontTx/>
              <a:buChar char="-"/>
              <a:defRPr/>
            </a:pPr>
            <a:r>
              <a:rPr lang="ru-RU" sz="2400" b="1" dirty="0">
                <a:solidFill>
                  <a:srgbClr val="808080">
                    <a:lumMod val="25000"/>
                  </a:srgbClr>
                </a:solidFill>
                <a:cs typeface="Arial" pitchFamily="34" charset="0"/>
              </a:rPr>
              <a:t>Кашель</a:t>
            </a:r>
          </a:p>
          <a:p>
            <a:pPr marL="342900" indent="-342900">
              <a:buFontTx/>
              <a:buChar char="-"/>
              <a:defRPr/>
            </a:pPr>
            <a:r>
              <a:rPr lang="ru-RU" sz="2400" b="1" dirty="0">
                <a:solidFill>
                  <a:srgbClr val="808080">
                    <a:lumMod val="25000"/>
                  </a:srgbClr>
                </a:solidFill>
                <a:cs typeface="Arial" pitchFamily="34" charset="0"/>
              </a:rPr>
              <a:t>Насморк, заложенность носа</a:t>
            </a:r>
          </a:p>
          <a:p>
            <a:pPr marL="342900" indent="-342900">
              <a:buFontTx/>
              <a:buChar char="-"/>
              <a:defRPr/>
            </a:pPr>
            <a:r>
              <a:rPr lang="ru-RU" sz="2400" b="1" dirty="0">
                <a:solidFill>
                  <a:srgbClr val="808080">
                    <a:lumMod val="25000"/>
                  </a:srgbClr>
                </a:solidFill>
                <a:cs typeface="Arial" pitchFamily="34" charset="0"/>
              </a:rPr>
              <a:t>Боли в горле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 t="-2852" r="759" b="12035"/>
          <a:stretch/>
        </p:blipFill>
        <p:spPr bwMode="auto">
          <a:xfrm flipH="1">
            <a:off x="2711624" y="2670358"/>
            <a:ext cx="6667500" cy="371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18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4277" y="764704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С 1995 года в исследованиях эффективности и безопасности </a:t>
            </a:r>
            <a:r>
              <a:rPr lang="ru-RU" sz="3200" b="1" dirty="0" err="1">
                <a:solidFill>
                  <a:srgbClr val="FF0000"/>
                </a:solidFill>
              </a:rPr>
              <a:t>Арбидола</a:t>
            </a:r>
            <a:r>
              <a:rPr lang="ru-RU" sz="3200" b="1" dirty="0">
                <a:solidFill>
                  <a:srgbClr val="FF0000"/>
                </a:solidFill>
              </a:rPr>
              <a:t>  у более чем 6 500 детей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1" r="49208" b="14631"/>
          <a:stretch/>
        </p:blipFill>
        <p:spPr bwMode="auto">
          <a:xfrm>
            <a:off x="1622466" y="2636913"/>
            <a:ext cx="9045535" cy="382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97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</a:rPr>
              <a:t>Новые интересные направления по применению </a:t>
            </a:r>
            <a:r>
              <a:rPr lang="ru-RU" sz="3600" b="1" dirty="0" err="1">
                <a:solidFill>
                  <a:srgbClr val="002060"/>
                </a:solidFill>
              </a:rPr>
              <a:t>Кагоцела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975" y="1981200"/>
            <a:ext cx="533005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59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919288" y="1484313"/>
          <a:ext cx="4464050" cy="498474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2025"/>
                <a:gridCol w="2232025"/>
              </a:tblGrid>
              <a:tr h="166352">
                <a:tc>
                  <a:txBody>
                    <a:bodyPr/>
                    <a:lstStyle/>
                    <a:p>
                      <a:r>
                        <a:rPr lang="ru-RU" sz="900" dirty="0"/>
                        <a:t>Номер публикации</a:t>
                      </a:r>
                    </a:p>
                  </a:txBody>
                  <a:tcPr marL="29180" marR="29180" marT="14592" marB="14592" anchor="ctr"/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WO2012050483 A1</a:t>
                      </a:r>
                    </a:p>
                  </a:txBody>
                  <a:tcPr marL="29180" marR="29180" marT="14592" marB="14592" anchor="ctr"/>
                </a:tc>
              </a:tr>
              <a:tr h="166352">
                <a:tc>
                  <a:txBody>
                    <a:bodyPr/>
                    <a:lstStyle/>
                    <a:p>
                      <a:r>
                        <a:rPr lang="ru-RU" sz="900"/>
                        <a:t>Тип публикации</a:t>
                      </a:r>
                    </a:p>
                  </a:txBody>
                  <a:tcPr marL="29180" marR="29180" marT="14592" marB="14592" anchor="ctr"/>
                </a:tc>
                <a:tc>
                  <a:txBody>
                    <a:bodyPr/>
                    <a:lstStyle/>
                    <a:p>
                      <a:r>
                        <a:rPr lang="ru-RU" sz="900"/>
                        <a:t>Область применения</a:t>
                      </a:r>
                    </a:p>
                  </a:txBody>
                  <a:tcPr marL="29180" marR="29180" marT="14592" marB="14592" anchor="ctr"/>
                </a:tc>
              </a:tr>
              <a:tr h="166352">
                <a:tc>
                  <a:txBody>
                    <a:bodyPr/>
                    <a:lstStyle/>
                    <a:p>
                      <a:r>
                        <a:rPr lang="ru-RU" sz="900"/>
                        <a:t>Номер заявки</a:t>
                      </a:r>
                    </a:p>
                  </a:txBody>
                  <a:tcPr marL="29180" marR="29180" marT="14592" marB="14592" anchor="ctr"/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PCT/RU2011/000785</a:t>
                      </a:r>
                    </a:p>
                  </a:txBody>
                  <a:tcPr marL="29180" marR="29180" marT="14592" marB="14592" anchor="ctr"/>
                </a:tc>
              </a:tr>
              <a:tr h="166352">
                <a:tc>
                  <a:txBody>
                    <a:bodyPr/>
                    <a:lstStyle/>
                    <a:p>
                      <a:r>
                        <a:rPr lang="ru-RU" sz="900"/>
                        <a:t>Дата публикации</a:t>
                      </a:r>
                    </a:p>
                  </a:txBody>
                  <a:tcPr marL="29180" marR="29180" marT="14592" marB="14592" anchor="ctr"/>
                </a:tc>
                <a:tc>
                  <a:txBody>
                    <a:bodyPr/>
                    <a:lstStyle/>
                    <a:p>
                      <a:r>
                        <a:rPr lang="ru-RU" sz="900"/>
                        <a:t>19 апр 2012</a:t>
                      </a:r>
                    </a:p>
                  </a:txBody>
                  <a:tcPr marL="29180" marR="29180" marT="14592" marB="14592" anchor="ctr"/>
                </a:tc>
              </a:tr>
              <a:tr h="166352">
                <a:tc>
                  <a:txBody>
                    <a:bodyPr/>
                    <a:lstStyle/>
                    <a:p>
                      <a:r>
                        <a:rPr lang="ru-RU" sz="900"/>
                        <a:t>Заявлен</a:t>
                      </a:r>
                    </a:p>
                  </a:txBody>
                  <a:tcPr marL="29180" marR="29180" marT="14592" marB="14592" anchor="ctr"/>
                </a:tc>
                <a:tc>
                  <a:txBody>
                    <a:bodyPr/>
                    <a:lstStyle/>
                    <a:p>
                      <a:r>
                        <a:rPr lang="ru-RU" sz="900"/>
                        <a:t>6 окт 2011</a:t>
                      </a:r>
                    </a:p>
                  </a:txBody>
                  <a:tcPr marL="29180" marR="29180" marT="14592" marB="14592" anchor="ctr"/>
                </a:tc>
              </a:tr>
              <a:tr h="166352">
                <a:tc>
                  <a:txBody>
                    <a:bodyPr/>
                    <a:lstStyle/>
                    <a:p>
                      <a:r>
                        <a:rPr lang="ru-RU" sz="900"/>
                        <a:t>Дата приоритета</a:t>
                      </a:r>
                    </a:p>
                  </a:txBody>
                  <a:tcPr marL="29180" marR="29180" marT="14592" marB="14592" anchor="ctr"/>
                </a:tc>
                <a:tc>
                  <a:txBody>
                    <a:bodyPr/>
                    <a:lstStyle/>
                    <a:p>
                      <a:r>
                        <a:rPr lang="ru-RU" sz="900"/>
                        <a:t>11 окт 2010</a:t>
                      </a:r>
                    </a:p>
                  </a:txBody>
                  <a:tcPr marL="29180" marR="29180" marT="14592" marB="14592" anchor="ctr"/>
                </a:tc>
              </a:tr>
              <a:tr h="440689">
                <a:tc>
                  <a:txBody>
                    <a:bodyPr/>
                    <a:lstStyle/>
                    <a:p>
                      <a:r>
                        <a:rPr lang="ru-RU" sz="900"/>
                        <a:t>Другие номера патента</a:t>
                      </a:r>
                    </a:p>
                  </a:txBody>
                  <a:tcPr marL="29180" marR="29180" marT="14592" marB="14592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hlinkClick r:id="rId2"/>
                        </a:rPr>
                        <a:t>CA2811583A1</a:t>
                      </a:r>
                      <a:r>
                        <a:rPr lang="en-US" sz="900"/>
                        <a:t>, </a:t>
                      </a:r>
                      <a:r>
                        <a:rPr lang="en-US" sz="900">
                          <a:hlinkClick r:id="rId3"/>
                        </a:rPr>
                        <a:t>CN103189393A</a:t>
                      </a:r>
                      <a:r>
                        <a:rPr lang="en-US" sz="900"/>
                        <a:t>, </a:t>
                      </a:r>
                      <a:r>
                        <a:rPr lang="en-US" sz="900">
                          <a:hlinkClick r:id="rId4"/>
                        </a:rPr>
                        <a:t>EP2628754A1</a:t>
                      </a:r>
                      <a:r>
                        <a:rPr lang="en-US" sz="900"/>
                        <a:t>, </a:t>
                      </a:r>
                      <a:r>
                        <a:rPr lang="en-US" sz="900">
                          <a:hlinkClick r:id="rId5"/>
                        </a:rPr>
                        <a:t>EP2628754A4</a:t>
                      </a:r>
                      <a:r>
                        <a:rPr lang="en-US" sz="900"/>
                        <a:t>, </a:t>
                      </a:r>
                      <a:r>
                        <a:rPr lang="en-US" sz="900">
                          <a:hlinkClick r:id="rId6"/>
                        </a:rPr>
                        <a:t>US20130266534</a:t>
                      </a:r>
                      <a:r>
                        <a:rPr lang="en-US" sz="900"/>
                        <a:t>, Скрыть «Ещё 4 »</a:t>
                      </a:r>
                    </a:p>
                  </a:txBody>
                  <a:tcPr marL="29180" marR="29180" marT="14592" marB="14592" anchor="ctr"/>
                </a:tc>
              </a:tr>
              <a:tr h="1538037">
                <a:tc>
                  <a:txBody>
                    <a:bodyPr/>
                    <a:lstStyle/>
                    <a:p>
                      <a:r>
                        <a:rPr lang="ru-RU" sz="900"/>
                        <a:t>Номер публикации</a:t>
                      </a:r>
                    </a:p>
                  </a:txBody>
                  <a:tcPr marL="29180" marR="29180" marT="14592" marB="14592" anchor="ctr"/>
                </a:tc>
                <a:tc>
                  <a:txBody>
                    <a:bodyPr/>
                    <a:lstStyle/>
                    <a:p>
                      <a:r>
                        <a:rPr lang="de-DE" sz="900" dirty="0"/>
                        <a:t>PCT/2011/785, PCT/RU/11/000785, PCT/RU/11/00785, PCT/RU/2011/000785, PCT/RU/2011/00785, PCT/RU11/000785, PCT/RU11/00785, PCT/RU11000785, PCT/RU1100785, PCT/RU2011/000785, PCT/RU2011/00785, PCT/RU2011000785, PCT/RU201100785, WO 2012/050483 A1, WO 2012050483 A1, WO 2012050483A1, WO-A1-2012050483, WO2012/050483A1, WO2012050483 A1, WO2012050483A1</a:t>
                      </a:r>
                    </a:p>
                  </a:txBody>
                  <a:tcPr marL="29180" marR="29180" marT="14592" marB="14592" anchor="ctr"/>
                </a:tc>
              </a:tr>
              <a:tr h="1126532">
                <a:tc>
                  <a:txBody>
                    <a:bodyPr/>
                    <a:lstStyle/>
                    <a:p>
                      <a:r>
                        <a:rPr lang="ru-RU" sz="900"/>
                        <a:t>Авторы изобретения</a:t>
                      </a:r>
                    </a:p>
                  </a:txBody>
                  <a:tcPr marL="29180" marR="29180" marT="14592" marB="14592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linkClick r:id="rId7"/>
                        </a:rPr>
                        <a:t>Natalya </a:t>
                      </a:r>
                      <a:r>
                        <a:rPr lang="en-US" sz="900" dirty="0" err="1">
                          <a:hlinkClick r:id="rId7"/>
                        </a:rPr>
                        <a:t>Uryevna</a:t>
                      </a:r>
                      <a:r>
                        <a:rPr lang="en-US" sz="900" dirty="0">
                          <a:hlinkClick r:id="rId7"/>
                        </a:rPr>
                        <a:t> </a:t>
                      </a:r>
                      <a:r>
                        <a:rPr lang="en-US" sz="900" dirty="0" err="1">
                          <a:hlinkClick r:id="rId7"/>
                        </a:rPr>
                        <a:t>Alekseeva</a:t>
                      </a:r>
                      <a:r>
                        <a:rPr lang="en-US" sz="900" dirty="0"/>
                        <a:t>, </a:t>
                      </a:r>
                      <a:r>
                        <a:rPr lang="en-US" sz="900" dirty="0">
                          <a:hlinkClick r:id="rId8"/>
                        </a:rPr>
                        <a:t>Felix </a:t>
                      </a:r>
                      <a:r>
                        <a:rPr lang="en-US" sz="900" dirty="0" err="1">
                          <a:hlinkClick r:id="rId8"/>
                        </a:rPr>
                        <a:t>Ivanovich</a:t>
                      </a:r>
                      <a:r>
                        <a:rPr lang="en-US" sz="900" dirty="0">
                          <a:hlinkClick r:id="rId8"/>
                        </a:rPr>
                        <a:t> </a:t>
                      </a:r>
                      <a:r>
                        <a:rPr lang="en-US" sz="900" dirty="0" err="1">
                          <a:hlinkClick r:id="rId8"/>
                        </a:rPr>
                        <a:t>Ershov</a:t>
                      </a:r>
                      <a:r>
                        <a:rPr lang="en-US" sz="900" dirty="0"/>
                        <a:t>, </a:t>
                      </a:r>
                      <a:r>
                        <a:rPr lang="en-US" sz="900" dirty="0">
                          <a:hlinkClick r:id="rId9"/>
                        </a:rPr>
                        <a:t>Vladimir </a:t>
                      </a:r>
                      <a:r>
                        <a:rPr lang="en-US" sz="900" dirty="0" err="1">
                          <a:hlinkClick r:id="rId9"/>
                        </a:rPr>
                        <a:t>Georgievich</a:t>
                      </a:r>
                      <a:r>
                        <a:rPr lang="en-US" sz="900" dirty="0">
                          <a:hlinkClick r:id="rId9"/>
                        </a:rPr>
                        <a:t> </a:t>
                      </a:r>
                      <a:r>
                        <a:rPr lang="en-US" sz="900" dirty="0" err="1">
                          <a:hlinkClick r:id="rId9"/>
                        </a:rPr>
                        <a:t>Nesterenko</a:t>
                      </a:r>
                      <a:r>
                        <a:rPr lang="en-US" sz="900" dirty="0"/>
                        <a:t>, </a:t>
                      </a:r>
                      <a:r>
                        <a:rPr lang="en-US" sz="900" dirty="0" err="1">
                          <a:hlinkClick r:id="rId10"/>
                        </a:rPr>
                        <a:t>Abdushukur</a:t>
                      </a:r>
                      <a:r>
                        <a:rPr lang="en-US" sz="900" dirty="0">
                          <a:hlinkClick r:id="rId10"/>
                        </a:rPr>
                        <a:t> </a:t>
                      </a:r>
                      <a:r>
                        <a:rPr lang="en-US" sz="900" dirty="0" err="1">
                          <a:hlinkClick r:id="rId10"/>
                        </a:rPr>
                        <a:t>Abdukhalilovich</a:t>
                      </a:r>
                      <a:r>
                        <a:rPr lang="en-US" sz="900" dirty="0">
                          <a:hlinkClick r:id="rId10"/>
                        </a:rPr>
                        <a:t> </a:t>
                      </a:r>
                      <a:r>
                        <a:rPr lang="en-US" sz="900" dirty="0" err="1">
                          <a:hlinkClick r:id="rId10"/>
                        </a:rPr>
                        <a:t>Sarymsakov</a:t>
                      </a:r>
                      <a:r>
                        <a:rPr lang="en-US" sz="900" dirty="0"/>
                        <a:t>, </a:t>
                      </a:r>
                      <a:r>
                        <a:rPr lang="ru-RU" sz="900" dirty="0">
                          <a:hlinkClick r:id="rId11"/>
                        </a:rPr>
                        <a:t>Наталья Юрьевна АЛЕКСЕЕВА</a:t>
                      </a:r>
                      <a:r>
                        <a:rPr lang="ru-RU" sz="900" dirty="0"/>
                        <a:t>, </a:t>
                      </a:r>
                      <a:r>
                        <a:rPr lang="ru-RU" sz="900" dirty="0">
                          <a:hlinkClick r:id="rId12"/>
                        </a:rPr>
                        <a:t>Феликс Иванович ЕРШОВ</a:t>
                      </a:r>
                      <a:r>
                        <a:rPr lang="ru-RU" sz="900" dirty="0"/>
                        <a:t>, </a:t>
                      </a:r>
                      <a:r>
                        <a:rPr lang="ru-RU" sz="900" dirty="0">
                          <a:hlinkClick r:id="rId13"/>
                        </a:rPr>
                        <a:t>Владимир Георгиевич НЕСТЕРЕНКО</a:t>
                      </a:r>
                      <a:r>
                        <a:rPr lang="ru-RU" sz="900" dirty="0"/>
                        <a:t>, </a:t>
                      </a:r>
                      <a:r>
                        <a:rPr lang="ru-RU" sz="900" dirty="0" err="1">
                          <a:hlinkClick r:id="rId14"/>
                        </a:rPr>
                        <a:t>Абдушукур</a:t>
                      </a:r>
                      <a:r>
                        <a:rPr lang="ru-RU" sz="900" dirty="0">
                          <a:hlinkClick r:id="rId14"/>
                        </a:rPr>
                        <a:t> </a:t>
                      </a:r>
                      <a:r>
                        <a:rPr lang="ru-RU" sz="900" dirty="0" err="1">
                          <a:hlinkClick r:id="rId14"/>
                        </a:rPr>
                        <a:t>Абдухалилович</a:t>
                      </a:r>
                      <a:r>
                        <a:rPr lang="ru-RU" sz="900" dirty="0">
                          <a:hlinkClick r:id="rId14"/>
                        </a:rPr>
                        <a:t> САРЫМСАКОВ</a:t>
                      </a:r>
                      <a:r>
                        <a:rPr lang="ru-RU" sz="900" dirty="0"/>
                        <a:t>, Скрыть «Ещё 7 »</a:t>
                      </a:r>
                    </a:p>
                  </a:txBody>
                  <a:tcPr marL="29180" marR="29180" marT="14592" marB="14592" anchor="ctr"/>
                </a:tc>
              </a:tr>
              <a:tr h="715026">
                <a:tc>
                  <a:txBody>
                    <a:bodyPr/>
                    <a:lstStyle/>
                    <a:p>
                      <a:r>
                        <a:rPr lang="ru-RU" sz="900"/>
                        <a:t>Заявитель</a:t>
                      </a:r>
                    </a:p>
                  </a:txBody>
                  <a:tcPr marL="29180" marR="29180" marT="14592" marB="14592" anchor="ctr"/>
                </a:tc>
                <a:tc>
                  <a:txBody>
                    <a:bodyPr/>
                    <a:lstStyle/>
                    <a:p>
                      <a:r>
                        <a:rPr lang="en-US" sz="900" dirty="0" err="1">
                          <a:hlinkClick r:id="rId15"/>
                        </a:rPr>
                        <a:t>Obshestvo</a:t>
                      </a:r>
                      <a:r>
                        <a:rPr lang="en-US" sz="900" dirty="0">
                          <a:hlinkClick r:id="rId15"/>
                        </a:rPr>
                        <a:t> S </a:t>
                      </a:r>
                      <a:r>
                        <a:rPr lang="en-US" sz="900" dirty="0" err="1">
                          <a:hlinkClick r:id="rId15"/>
                        </a:rPr>
                        <a:t>Ogranichennoi</a:t>
                      </a:r>
                      <a:r>
                        <a:rPr lang="en-US" sz="900" dirty="0">
                          <a:hlinkClick r:id="rId15"/>
                        </a:rPr>
                        <a:t> </a:t>
                      </a:r>
                      <a:r>
                        <a:rPr lang="en-US" sz="900" dirty="0" err="1">
                          <a:hlinkClick r:id="rId15"/>
                        </a:rPr>
                        <a:t>Otvetstvennostyu</a:t>
                      </a:r>
                      <a:r>
                        <a:rPr lang="en-US" sz="900" dirty="0">
                          <a:hlinkClick r:id="rId15"/>
                        </a:rPr>
                        <a:t> "</a:t>
                      </a:r>
                      <a:r>
                        <a:rPr lang="en-US" sz="900" dirty="0" err="1">
                          <a:hlinkClick r:id="rId15"/>
                        </a:rPr>
                        <a:t>Niarmedik</a:t>
                      </a:r>
                      <a:r>
                        <a:rPr lang="en-US" sz="900" dirty="0">
                          <a:hlinkClick r:id="rId15"/>
                        </a:rPr>
                        <a:t> Plus"</a:t>
                      </a:r>
                      <a:r>
                        <a:rPr lang="en-US" sz="900" dirty="0"/>
                        <a:t>, </a:t>
                      </a:r>
                      <a:r>
                        <a:rPr lang="ru-RU" sz="900" dirty="0">
                          <a:hlinkClick r:id="rId16"/>
                        </a:rPr>
                        <a:t>Общество С Ограниченной Ответственностью "</a:t>
                      </a:r>
                      <a:r>
                        <a:rPr lang="ru-RU" sz="900" dirty="0" err="1">
                          <a:hlinkClick r:id="rId16"/>
                        </a:rPr>
                        <a:t>Ниармедик</a:t>
                      </a:r>
                      <a:r>
                        <a:rPr lang="ru-RU" sz="900" dirty="0">
                          <a:hlinkClick r:id="rId16"/>
                        </a:rPr>
                        <a:t> Плюс"</a:t>
                      </a:r>
                      <a:r>
                        <a:rPr lang="ru-RU" sz="900" dirty="0"/>
                        <a:t>, Скрыть «Ещё 1 »</a:t>
                      </a:r>
                    </a:p>
                  </a:txBody>
                  <a:tcPr marL="29180" marR="29180" marT="14592" marB="14592" anchor="ctr"/>
                </a:tc>
              </a:tr>
              <a:tr h="166352">
                <a:tc>
                  <a:txBody>
                    <a:bodyPr/>
                    <a:lstStyle/>
                    <a:p>
                      <a:r>
                        <a:rPr lang="ru-RU" sz="900"/>
                        <a:t>Библиографические ссылки</a:t>
                      </a:r>
                    </a:p>
                  </a:txBody>
                  <a:tcPr marL="29180" marR="29180" marT="14592" marB="14592" anchor="ctr"/>
                </a:tc>
                <a:tc>
                  <a:txBody>
                    <a:bodyPr/>
                    <a:lstStyle/>
                    <a:p>
                      <a:r>
                        <a:rPr lang="en-US" sz="900" dirty="0" err="1">
                          <a:hlinkClick r:id="rId17"/>
                        </a:rPr>
                        <a:t>BiBTeX</a:t>
                      </a:r>
                      <a:r>
                        <a:rPr lang="en-US" sz="900" dirty="0"/>
                        <a:t>, </a:t>
                      </a:r>
                      <a:r>
                        <a:rPr lang="en-US" sz="900" dirty="0">
                          <a:hlinkClick r:id="rId18"/>
                        </a:rPr>
                        <a:t>EndNote</a:t>
                      </a:r>
                      <a:r>
                        <a:rPr lang="en-US" sz="900" dirty="0"/>
                        <a:t>, </a:t>
                      </a:r>
                      <a:r>
                        <a:rPr lang="en-US" sz="900" dirty="0" err="1">
                          <a:hlinkClick r:id="rId19"/>
                        </a:rPr>
                        <a:t>RefMan</a:t>
                      </a:r>
                      <a:endParaRPr lang="en-US" sz="900" dirty="0"/>
                    </a:p>
                  </a:txBody>
                  <a:tcPr marL="29180" marR="29180" marT="14592" marB="14592" anchor="ctr"/>
                </a:tc>
              </a:tr>
            </a:tbl>
          </a:graphicData>
        </a:graphic>
      </p:graphicFrame>
      <p:sp>
        <p:nvSpPr>
          <p:cNvPr id="76841" name="Прямоугольник 3"/>
          <p:cNvSpPr>
            <a:spLocks noChangeArrowheads="1"/>
          </p:cNvSpPr>
          <p:nvPr/>
        </p:nvSpPr>
        <p:spPr bwMode="auto">
          <a:xfrm>
            <a:off x="6600057" y="1700809"/>
            <a:ext cx="3744094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rgbClr val="3B3D3C"/>
                </a:solidFill>
                <a:latin typeface="Myriad Pro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800">
                <a:solidFill>
                  <a:srgbClr val="3B3D3C"/>
                </a:solidFill>
                <a:latin typeface="Myriad Pro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800">
                <a:solidFill>
                  <a:srgbClr val="3B3D3C"/>
                </a:solidFill>
                <a:latin typeface="Myriad Pro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800">
                <a:solidFill>
                  <a:srgbClr val="3B3D3C"/>
                </a:solidFill>
                <a:latin typeface="Myriad Pro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800">
                <a:solidFill>
                  <a:srgbClr val="3B3D3C"/>
                </a:solidFill>
                <a:latin typeface="Myriad Pro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3B3D3C"/>
                </a:solidFill>
                <a:latin typeface="Myriad Pro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3B3D3C"/>
                </a:solidFill>
                <a:latin typeface="Myriad Pro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3B3D3C"/>
                </a:solidFill>
                <a:latin typeface="Myriad Pro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3B3D3C"/>
                </a:solidFill>
                <a:latin typeface="Myriad Pro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ru-RU" altLang="ru-RU" sz="1800" dirty="0"/>
              <a:t>Авторы настоящего изобретения </a:t>
            </a:r>
            <a:r>
              <a:rPr lang="ru-RU" altLang="ru-RU" sz="1800" b="1" dirty="0">
                <a:solidFill>
                  <a:srgbClr val="FF0000"/>
                </a:solidFill>
              </a:rPr>
              <a:t>неожиданно установили, </a:t>
            </a:r>
            <a:r>
              <a:rPr lang="ru-RU" altLang="ru-RU" sz="1800" dirty="0"/>
              <a:t>что известная натриевая соль сополимера </a:t>
            </a:r>
            <a:r>
              <a:rPr lang="ru-RU" altLang="ru-RU" sz="1800" dirty="0" err="1"/>
              <a:t>карбоксиметилцеллюлозы</a:t>
            </a:r>
            <a:r>
              <a:rPr lang="ru-RU" altLang="ru-RU" sz="1800" dirty="0"/>
              <a:t> со степенью замещения 0,35-0,80 и </a:t>
            </a:r>
            <a:r>
              <a:rPr lang="ru-RU" altLang="ru-RU" sz="1800" dirty="0" err="1"/>
              <a:t>госсипола</a:t>
            </a:r>
            <a:r>
              <a:rPr lang="ru-RU" altLang="ru-RU" sz="1800" dirty="0"/>
              <a:t> формулы, обладающая противовирусной активностью и применяемая для лечения различных вирусных инфекций, </a:t>
            </a:r>
            <a:r>
              <a:rPr lang="ru-RU" altLang="ru-RU" sz="1800" b="1" dirty="0"/>
              <a:t>может с успехом использоваться для лечения пациентов с аутистическими расстройствами и когнитивными нарушениями</a:t>
            </a:r>
            <a:r>
              <a:rPr lang="ru-RU" altLang="ru-RU" sz="1800" dirty="0"/>
              <a:t>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135560" y="620688"/>
            <a:ext cx="7848228" cy="79208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chemeClr val="bg1"/>
                </a:solidFill>
              </a:rPr>
              <a:t>Кагоцел и аутизм</a:t>
            </a:r>
          </a:p>
        </p:txBody>
      </p:sp>
    </p:spTree>
    <p:extLst>
      <p:ext uri="{BB962C8B-B14F-4D97-AF65-F5344CB8AC3E}">
        <p14:creationId xmlns:p14="http://schemas.microsoft.com/office/powerpoint/2010/main" val="359148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 txBox="1">
            <a:spLocks/>
          </p:cNvSpPr>
          <p:nvPr/>
        </p:nvSpPr>
        <p:spPr bwMode="auto">
          <a:xfrm>
            <a:off x="6040928" y="1690453"/>
            <a:ext cx="434022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1800" b="1" dirty="0" err="1">
                <a:solidFill>
                  <a:srgbClr val="000000"/>
                </a:solidFill>
                <a:cs typeface="Arial" pitchFamily="34" charset="0"/>
              </a:rPr>
              <a:t>Фармако</a:t>
            </a:r>
            <a:r>
              <a:rPr lang="ru-RU" altLang="ru-RU" sz="1800" b="1" dirty="0">
                <a:solidFill>
                  <a:srgbClr val="000000"/>
                </a:solidFill>
                <a:cs typeface="Arial" pitchFamily="34" charset="0"/>
              </a:rPr>
              <a:t>-терапевтическая группа: </a:t>
            </a:r>
            <a:r>
              <a:rPr lang="ru-RU" altLang="ru-RU" sz="1800" dirty="0">
                <a:solidFill>
                  <a:srgbClr val="000000"/>
                </a:solidFill>
                <a:cs typeface="Arial" pitchFamily="34" charset="0"/>
              </a:rPr>
              <a:t>Противовирусное средство. </a:t>
            </a:r>
            <a:r>
              <a:rPr lang="ru-RU" altLang="ru-RU" sz="1800" b="1" dirty="0">
                <a:solidFill>
                  <a:srgbClr val="002060"/>
                </a:solidFill>
                <a:cs typeface="Arial" pitchFamily="34" charset="0"/>
              </a:rPr>
              <a:t>Противовоспалительное средство!!!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1800" dirty="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1800" dirty="0">
                <a:solidFill>
                  <a:srgbClr val="000000"/>
                </a:solidFill>
                <a:cs typeface="Arial" pitchFamily="34" charset="0"/>
              </a:rPr>
              <a:t>Противовоспалительное действие обусловлено </a:t>
            </a:r>
            <a:r>
              <a:rPr lang="ru-RU" altLang="ru-RU" sz="1800" b="1" dirty="0">
                <a:solidFill>
                  <a:srgbClr val="FF0000"/>
                </a:solidFill>
                <a:cs typeface="Arial" pitchFamily="34" charset="0"/>
              </a:rPr>
              <a:t>подавлением продукции ключевых </a:t>
            </a:r>
            <a:r>
              <a:rPr lang="ru-RU" altLang="ru-RU" sz="1800" b="1" dirty="0" err="1">
                <a:solidFill>
                  <a:srgbClr val="FF0000"/>
                </a:solidFill>
                <a:cs typeface="Arial" pitchFamily="34" charset="0"/>
              </a:rPr>
              <a:t>провоспалительных</a:t>
            </a:r>
            <a:r>
              <a:rPr lang="ru-RU" altLang="ru-RU" sz="1800" b="1" dirty="0">
                <a:solidFill>
                  <a:srgbClr val="FF0000"/>
                </a:solidFill>
                <a:cs typeface="Arial" pitchFamily="34" charset="0"/>
              </a:rPr>
              <a:t> цитокинов </a:t>
            </a:r>
            <a:r>
              <a:rPr lang="ru-RU" altLang="ru-RU" sz="1800" dirty="0">
                <a:solidFill>
                  <a:srgbClr val="000000"/>
                </a:solidFill>
                <a:cs typeface="Arial" pitchFamily="34" charset="0"/>
              </a:rPr>
              <a:t>(фактор некроза опухоли — TNF-α, ИЛ-1β и ИЛ-6)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1800" dirty="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18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61444" name="Picture 5" descr="http://www.google.ru/url?sa=i&amp;source=images&amp;cd=&amp;docid=S-5DQIsTgLYCCM&amp;tbnid=nMlSmq9hyQepNM&amp;ved=0CAUQjBw&amp;url=http%3A%2F%2Fmedi.ru%2Fdoc%2F3102l.jpg&amp;ei=L2-hU_qzKMSl4gTnqYGgDw&amp;psig=AFQjCNFt_ymS7y0M0SiDYxtVlv1aTvd2kw&amp;ust=14031750877669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057400"/>
            <a:ext cx="3810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36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548680"/>
            <a:ext cx="7772400" cy="101773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tabLst>
                <a:tab pos="3405188" algn="l"/>
              </a:tabLst>
            </a:pPr>
            <a:r>
              <a:rPr lang="ru-RU" altLang="ru-RU" sz="2800" b="1" dirty="0">
                <a:solidFill>
                  <a:schemeClr val="bg1"/>
                </a:solidFill>
                <a:cs typeface="Arial" pitchFamily="34" charset="0"/>
              </a:rPr>
              <a:t>Воспаление </a:t>
            </a:r>
            <a:br>
              <a:rPr lang="ru-RU" altLang="ru-RU" sz="2800" b="1" dirty="0">
                <a:solidFill>
                  <a:schemeClr val="bg1"/>
                </a:solidFill>
                <a:cs typeface="Arial" pitchFamily="34" charset="0"/>
              </a:rPr>
            </a:br>
            <a:r>
              <a:rPr lang="ru-RU" altLang="ru-RU" sz="2800" b="1" dirty="0">
                <a:solidFill>
                  <a:schemeClr val="bg1"/>
                </a:solidFill>
                <a:cs typeface="Arial" pitchFamily="34" charset="0"/>
              </a:rPr>
              <a:t>Физиологическая роль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383338" y="1989138"/>
            <a:ext cx="3960812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1600" b="1" dirty="0">
                <a:solidFill>
                  <a:prstClr val="black"/>
                </a:solidFill>
                <a:cs typeface="Arial" panose="020B0604020202020204" pitchFamily="34" charset="0"/>
              </a:rPr>
              <a:t>Воспаление (</a:t>
            </a:r>
            <a:r>
              <a:rPr lang="ru-RU" sz="1600" b="1" dirty="0" err="1">
                <a:solidFill>
                  <a:prstClr val="black"/>
                </a:solidFill>
                <a:cs typeface="Arial" panose="020B0604020202020204" pitchFamily="34" charset="0"/>
              </a:rPr>
              <a:t>inflammatio</a:t>
            </a:r>
            <a:r>
              <a:rPr lang="ru-RU" sz="1600" b="1" dirty="0">
                <a:solidFill>
                  <a:prstClr val="black"/>
                </a:solidFill>
                <a:cs typeface="Arial" panose="020B0604020202020204" pitchFamily="34" charset="0"/>
              </a:rPr>
              <a:t>, от лат. </a:t>
            </a:r>
            <a:r>
              <a:rPr lang="ru-RU" sz="1600" b="1" dirty="0" err="1">
                <a:solidFill>
                  <a:prstClr val="black"/>
                </a:solidFill>
                <a:cs typeface="Arial" panose="020B0604020202020204" pitchFamily="34" charset="0"/>
              </a:rPr>
              <a:t>in-flammare</a:t>
            </a:r>
            <a:r>
              <a:rPr lang="ru-RU" sz="1600" b="1" dirty="0">
                <a:solidFill>
                  <a:prstClr val="black"/>
                </a:solidFill>
                <a:cs typeface="Arial" panose="020B0604020202020204" pitchFamily="34" charset="0"/>
              </a:rPr>
              <a:t> - воспламенять)</a:t>
            </a:r>
          </a:p>
          <a:p>
            <a:pPr marL="0" indent="0">
              <a:buNone/>
              <a:defRPr/>
            </a:pPr>
            <a:r>
              <a:rPr lang="ru-RU" sz="16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prstClr val="black"/>
                </a:solidFill>
                <a:cs typeface="Arial" panose="020B0604020202020204" pitchFamily="34" charset="0"/>
              </a:rPr>
              <a:t>сформировавшаяся в процессе эволюции реакция организма на местное повреждение,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prstClr val="black"/>
                </a:solidFill>
                <a:cs typeface="Arial" panose="020B0604020202020204" pitchFamily="34" charset="0"/>
              </a:rPr>
              <a:t> характеризующаяся явлениями альтерации, расстройств микроциркуляции (с экссудацией и эмиграцией) и пролиферации,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srgbClr val="FF0000"/>
                </a:solidFill>
                <a:cs typeface="Arial" panose="020B0604020202020204" pitchFamily="34" charset="0"/>
              </a:rPr>
              <a:t>направленными на локализацию, уничтожение и удаление повреждающего агента, а также на восстановление (или замещение) поврежденных им тканей</a:t>
            </a:r>
          </a:p>
        </p:txBody>
      </p:sp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700214"/>
            <a:ext cx="17145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6275" y="3644901"/>
            <a:ext cx="2922588" cy="2798763"/>
          </a:xfrm>
        </p:spPr>
      </p:pic>
      <p:sp>
        <p:nvSpPr>
          <p:cNvPr id="6" name="Круговая стрелка 5"/>
          <p:cNvSpPr/>
          <p:nvPr/>
        </p:nvSpPr>
        <p:spPr bwMode="auto">
          <a:xfrm rot="2189127">
            <a:off x="2803525" y="2773364"/>
            <a:ext cx="1081088" cy="1152525"/>
          </a:xfrm>
          <a:prstGeom prst="circular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ru-RU">
              <a:solidFill>
                <a:srgbClr val="FF0000"/>
              </a:solidFill>
              <a:latin typeface="Myriad Pro" panose="020B0503030403020204" pitchFamily="34" charset="0"/>
              <a:ea typeface="ヒラギノ角ゴ Pro W3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515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2432"/>
            <a:ext cx="7772400" cy="81034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tabLst>
                <a:tab pos="3405188" algn="l"/>
              </a:tabLst>
            </a:pPr>
            <a:r>
              <a:rPr lang="ru-RU" altLang="ru-RU" sz="3200" b="1" dirty="0">
                <a:solidFill>
                  <a:schemeClr val="bg1"/>
                </a:solidFill>
                <a:cs typeface="Arial" pitchFamily="34" charset="0"/>
              </a:rPr>
              <a:t>«</a:t>
            </a:r>
            <a:r>
              <a:rPr lang="ru-RU" altLang="ru-RU" sz="3200" b="1" dirty="0" err="1">
                <a:solidFill>
                  <a:schemeClr val="bg1"/>
                </a:solidFill>
                <a:cs typeface="Arial" pitchFamily="34" charset="0"/>
              </a:rPr>
              <a:t>Цитокиновый</a:t>
            </a:r>
            <a:r>
              <a:rPr lang="ru-RU" altLang="ru-RU" sz="3200" b="1" dirty="0">
                <a:solidFill>
                  <a:schemeClr val="bg1"/>
                </a:solidFill>
                <a:cs typeface="Arial" pitchFamily="34" charset="0"/>
              </a:rPr>
              <a:t> шторм»</a:t>
            </a:r>
          </a:p>
        </p:txBody>
      </p:sp>
      <p:sp>
        <p:nvSpPr>
          <p:cNvPr id="66563" name="Объект 2"/>
          <p:cNvSpPr>
            <a:spLocks noGrp="1"/>
          </p:cNvSpPr>
          <p:nvPr>
            <p:ph sz="half" idx="2"/>
          </p:nvPr>
        </p:nvSpPr>
        <p:spPr>
          <a:xfrm>
            <a:off x="6174432" y="1906488"/>
            <a:ext cx="3810000" cy="4114800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1600" b="1">
                <a:solidFill>
                  <a:srgbClr val="FF0000"/>
                </a:solidFill>
                <a:cs typeface="Arial" pitchFamily="34" charset="0"/>
              </a:rPr>
              <a:t>Гиперцитокинемия (цитокиновый шторм, цитокиновый каскад) </a:t>
            </a:r>
          </a:p>
          <a:p>
            <a:pPr marL="0" indent="0">
              <a:buNone/>
            </a:pPr>
            <a:endParaRPr lang="ru-RU" altLang="ru-RU" sz="1600" b="1">
              <a:solidFill>
                <a:srgbClr val="000000"/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ru-RU" altLang="ru-RU" sz="1600">
                <a:solidFill>
                  <a:srgbClr val="000000"/>
                </a:solidFill>
                <a:cs typeface="Arial" pitchFamily="34" charset="0"/>
              </a:rPr>
              <a:t>— это потенциально летальная реакция иммунной системы, суть которой состоит в неконтролируемой и не несущей защитной функции активации цитокинами иммунных клеток в очаге воспаления и высвобождении последними новой порции цитокинов, вследствие наличия прямой связи между этими процессами </a:t>
            </a:r>
            <a:endParaRPr lang="ru-RU" altLang="ru-RU" sz="160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6656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4571" y="1809650"/>
            <a:ext cx="3398837" cy="4083050"/>
          </a:xfrm>
        </p:spPr>
      </p:pic>
    </p:spTree>
    <p:extLst>
      <p:ext uri="{BB962C8B-B14F-4D97-AF65-F5344CB8AC3E}">
        <p14:creationId xmlns:p14="http://schemas.microsoft.com/office/powerpoint/2010/main" val="198882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20688"/>
            <a:ext cx="7772400" cy="73833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tabLst>
                <a:tab pos="3405188" algn="l"/>
              </a:tabLst>
            </a:pPr>
            <a:r>
              <a:rPr lang="ru-RU" altLang="ru-RU" sz="3200" b="1" dirty="0">
                <a:solidFill>
                  <a:schemeClr val="bg1"/>
                </a:solidFill>
                <a:cs typeface="Arial" pitchFamily="34" charset="0"/>
              </a:rPr>
              <a:t>«</a:t>
            </a:r>
            <a:r>
              <a:rPr lang="ru-RU" altLang="ru-RU" sz="3200" b="1" dirty="0" err="1">
                <a:solidFill>
                  <a:schemeClr val="bg1"/>
                </a:solidFill>
                <a:cs typeface="Arial" pitchFamily="34" charset="0"/>
              </a:rPr>
              <a:t>Цитокиновый</a:t>
            </a:r>
            <a:r>
              <a:rPr lang="ru-RU" altLang="ru-RU" sz="3200" b="1" dirty="0">
                <a:solidFill>
                  <a:schemeClr val="bg1"/>
                </a:solidFill>
                <a:cs typeface="Arial" pitchFamily="34" charset="0"/>
              </a:rPr>
              <a:t> шторм» и грипп</a:t>
            </a:r>
          </a:p>
        </p:txBody>
      </p:sp>
      <p:pic>
        <p:nvPicPr>
          <p:cNvPr id="6758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8833" r="32152" b="70210"/>
          <a:stretch>
            <a:fillRect/>
          </a:stretch>
        </p:blipFill>
        <p:spPr bwMode="auto">
          <a:xfrm>
            <a:off x="2605088" y="1731964"/>
            <a:ext cx="7015162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7" t="9019" r="32208" b="70120"/>
          <a:stretch>
            <a:fillRect/>
          </a:stretch>
        </p:blipFill>
        <p:spPr bwMode="auto">
          <a:xfrm>
            <a:off x="2595564" y="3460750"/>
            <a:ext cx="7000875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Box 12"/>
          <p:cNvSpPr txBox="1">
            <a:spLocks noChangeArrowheads="1"/>
          </p:cNvSpPr>
          <p:nvPr/>
        </p:nvSpPr>
        <p:spPr bwMode="auto">
          <a:xfrm>
            <a:off x="5808664" y="4540250"/>
            <a:ext cx="909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rgbClr val="FF0000"/>
                </a:solidFill>
                <a:latin typeface="Myriad Pro"/>
              </a:rPr>
              <a:t>0.09%</a:t>
            </a:r>
            <a:endParaRPr lang="ru-RU" altLang="ru-RU" sz="2000" b="1">
              <a:solidFill>
                <a:srgbClr val="FF0000"/>
              </a:solidFill>
              <a:latin typeface="Myriad Pr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19964" y="5065714"/>
            <a:ext cx="892175" cy="307975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/>
              <a:t>H1N1 09</a:t>
            </a:r>
            <a:endParaRPr lang="ru-RU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519739" y="5065714"/>
            <a:ext cx="642937" cy="307975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/>
              <a:t>H5N1</a:t>
            </a:r>
            <a:endParaRPr lang="ru-RU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397625" y="5065714"/>
            <a:ext cx="642938" cy="307975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/>
              <a:t>H7N9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92820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altLang="ru-RU" sz="2800" b="1" dirty="0">
                <a:solidFill>
                  <a:schemeClr val="bg1"/>
                </a:solidFill>
              </a:rPr>
              <a:t>Цитокины и их роль в формировании иммунного ответа на вирусную инфекцию</a:t>
            </a:r>
          </a:p>
        </p:txBody>
      </p:sp>
      <p:graphicFrame>
        <p:nvGraphicFramePr>
          <p:cNvPr id="8" name="Схема 7"/>
          <p:cNvGraphicFramePr/>
          <p:nvPr/>
        </p:nvGraphicFramePr>
        <p:xfrm>
          <a:off x="1991544" y="1988840"/>
          <a:ext cx="83529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765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altLang="ru-RU" sz="2800" b="1" dirty="0">
                <a:solidFill>
                  <a:schemeClr val="bg1"/>
                </a:solidFill>
              </a:rPr>
              <a:t>Цитокины и их роль в формировании иммунного ответа на вирусную инфекцию</a:t>
            </a:r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1991544" y="1988840"/>
          <a:ext cx="83529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254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 txBox="1">
            <a:spLocks/>
          </p:cNvSpPr>
          <p:nvPr/>
        </p:nvSpPr>
        <p:spPr bwMode="auto">
          <a:xfrm>
            <a:off x="1976439" y="1341438"/>
            <a:ext cx="81565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cs typeface="Arial" pitchFamily="34" charset="0"/>
              </a:rPr>
              <a:t>Вирусы могут вызвать изменения в иммунной функции, благоприятные для бактериального вторжения</a:t>
            </a: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2344282" y="548681"/>
            <a:ext cx="7781429" cy="936625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tabLst>
                <a:tab pos="3405188" algn="l"/>
              </a:tabLst>
            </a:pPr>
            <a:r>
              <a:rPr lang="ru-RU" altLang="ru-RU" sz="2800" b="1" dirty="0">
                <a:solidFill>
                  <a:schemeClr val="bg1"/>
                </a:solidFill>
                <a:cs typeface="Arial" pitchFamily="34" charset="0"/>
              </a:rPr>
              <a:t>Особенности вирусной инфекции 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2135560" y="249289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трелка вниз 6"/>
          <p:cNvSpPr/>
          <p:nvPr/>
        </p:nvSpPr>
        <p:spPr>
          <a:xfrm>
            <a:off x="7626351" y="2565400"/>
            <a:ext cx="504825" cy="367188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662" name="TextBox 7"/>
          <p:cNvSpPr txBox="1">
            <a:spLocks noChangeArrowheads="1"/>
          </p:cNvSpPr>
          <p:nvPr/>
        </p:nvSpPr>
        <p:spPr bwMode="auto">
          <a:xfrm>
            <a:off x="8131175" y="3429001"/>
            <a:ext cx="2286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Myriad Pro"/>
              </a:rPr>
              <a:t>Воспаление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FF0000"/>
              </a:solidFill>
              <a:latin typeface="Myriad Pr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Myriad Pro"/>
              </a:rPr>
              <a:t>Иммунный ответ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Myriad Pro"/>
              </a:rPr>
              <a:t>на бактериальные инфекции</a:t>
            </a:r>
          </a:p>
        </p:txBody>
      </p:sp>
      <p:sp>
        <p:nvSpPr>
          <p:cNvPr id="70663" name="Прямоугольник 8"/>
          <p:cNvSpPr>
            <a:spLocks noChangeArrowheads="1"/>
          </p:cNvSpPr>
          <p:nvPr/>
        </p:nvSpPr>
        <p:spPr bwMode="auto">
          <a:xfrm>
            <a:off x="1976439" y="6427788"/>
            <a:ext cx="85693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000">
                <a:solidFill>
                  <a:srgbClr val="3B3D3C"/>
                </a:solidFill>
                <a:latin typeface="Myriad Pro"/>
              </a:rPr>
              <a:t>Bosch AA, Biesbroek G, Trzcinski K, Sanders EA, Bogaert D. Viral and bacterial interactions in the upper respiratory tract. PLoS Pathog. 2013 Jan;9(1):e1003057.</a:t>
            </a:r>
            <a:endParaRPr lang="ru-RU" altLang="ru-RU" sz="1000">
              <a:solidFill>
                <a:srgbClr val="3B3D3C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2995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981200"/>
            <a:ext cx="5618205" cy="4114800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</a:rPr>
              <a:t>«Если лечить грипп, то он пройдет за 7 дней, если не лечить, то пройдет за неделю</a:t>
            </a:r>
            <a:r>
              <a:rPr lang="ru-RU" b="1" i="1" dirty="0" smtClean="0">
                <a:solidFill>
                  <a:srgbClr val="002060"/>
                </a:solidFill>
              </a:rPr>
              <a:t>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529" y="2183028"/>
            <a:ext cx="4796180" cy="2697248"/>
          </a:xfrm>
          <a:prstGeom prst="rect">
            <a:avLst/>
          </a:prstGeom>
        </p:spPr>
      </p:pic>
      <p:sp>
        <p:nvSpPr>
          <p:cNvPr id="6" name="Заголовок 5"/>
          <p:cNvSpPr txBox="1">
            <a:spLocks/>
          </p:cNvSpPr>
          <p:nvPr/>
        </p:nvSpPr>
        <p:spPr bwMode="auto">
          <a:xfrm>
            <a:off x="2063552" y="908721"/>
            <a:ext cx="7776864" cy="7588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ヒラギノ角ゴ Pro W3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-64" charset="-128"/>
              </a:defRPr>
            </a:lvl9pPr>
          </a:lstStyle>
          <a:p>
            <a:pPr eaLnBrk="1" hangingPunct="1"/>
            <a:r>
              <a:rPr lang="ru-RU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Миф 2</a:t>
            </a: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35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20714" y="692696"/>
            <a:ext cx="7798197" cy="9350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b"/>
          <a:lstStyle/>
          <a:p>
            <a:pPr>
              <a:tabLst>
                <a:tab pos="3405188" algn="l"/>
              </a:tabLst>
            </a:pPr>
            <a:r>
              <a:rPr lang="ru-RU" altLang="ru-RU" sz="2800" b="1" dirty="0">
                <a:solidFill>
                  <a:schemeClr val="bg1"/>
                </a:solidFill>
                <a:cs typeface="Arial" pitchFamily="34" charset="0"/>
              </a:rPr>
              <a:t>Противовоспалительное действие препаратов и тяжесть течения гриппа</a:t>
            </a:r>
          </a:p>
        </p:txBody>
      </p:sp>
      <p:sp>
        <p:nvSpPr>
          <p:cNvPr id="71683" name="Прямоугольник 1"/>
          <p:cNvSpPr>
            <a:spLocks noChangeArrowheads="1"/>
          </p:cNvSpPr>
          <p:nvPr/>
        </p:nvSpPr>
        <p:spPr bwMode="auto">
          <a:xfrm>
            <a:off x="2046288" y="2348880"/>
            <a:ext cx="40497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B3D3C"/>
                </a:solidFill>
                <a:latin typeface="Myriad Pro"/>
              </a:rPr>
              <a:t>В модели коинфекции вируса гриппа и S. pneumoniae у мышей наблюдалось </a:t>
            </a:r>
            <a:r>
              <a:rPr lang="ru-RU" altLang="ru-RU" sz="2000" b="1">
                <a:solidFill>
                  <a:srgbClr val="FF0000"/>
                </a:solidFill>
                <a:latin typeface="Myriad Pro"/>
              </a:rPr>
              <a:t>чрезмерное производство противовоспалительного интерлeйкина-10</a:t>
            </a:r>
            <a:r>
              <a:rPr lang="ru-RU" altLang="ru-RU" sz="2000">
                <a:solidFill>
                  <a:srgbClr val="3B3D3C"/>
                </a:solidFill>
                <a:latin typeface="Myriad Pro"/>
              </a:rPr>
              <a:t>, которое было связано с расширенной бактериальной колонизацией и увеличенной смертностью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3B3D3C"/>
              </a:solidFill>
              <a:latin typeface="Myriad Pro"/>
            </a:endParaRPr>
          </a:p>
        </p:txBody>
      </p:sp>
      <p:sp>
        <p:nvSpPr>
          <p:cNvPr id="71684" name="Прямоугольник 2"/>
          <p:cNvSpPr>
            <a:spLocks noChangeArrowheads="1"/>
          </p:cNvSpPr>
          <p:nvPr/>
        </p:nvSpPr>
        <p:spPr bwMode="auto">
          <a:xfrm>
            <a:off x="1835151" y="6051551"/>
            <a:ext cx="8569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>
                <a:solidFill>
                  <a:srgbClr val="3B3D3C"/>
                </a:solidFill>
                <a:latin typeface="Myriad Pro"/>
              </a:rPr>
              <a:t>van der </a:t>
            </a:r>
            <a:r>
              <a:rPr lang="en-US" altLang="ru-RU" sz="1200" dirty="0" err="1">
                <a:solidFill>
                  <a:srgbClr val="3B3D3C"/>
                </a:solidFill>
                <a:latin typeface="Myriad Pro"/>
              </a:rPr>
              <a:t>Sluijs</a:t>
            </a:r>
            <a:r>
              <a:rPr lang="en-US" altLang="ru-RU" sz="1200" dirty="0">
                <a:solidFill>
                  <a:srgbClr val="3B3D3C"/>
                </a:solidFill>
                <a:latin typeface="Myriad Pro"/>
              </a:rPr>
              <a:t> KF, van </a:t>
            </a:r>
            <a:r>
              <a:rPr lang="en-US" altLang="ru-RU" sz="1200" dirty="0" err="1">
                <a:solidFill>
                  <a:srgbClr val="3B3D3C"/>
                </a:solidFill>
                <a:latin typeface="Myriad Pro"/>
              </a:rPr>
              <a:t>Elden</a:t>
            </a:r>
            <a:r>
              <a:rPr lang="en-US" altLang="ru-RU" sz="1200" dirty="0">
                <a:solidFill>
                  <a:srgbClr val="3B3D3C"/>
                </a:solidFill>
                <a:latin typeface="Myriad Pro"/>
              </a:rPr>
              <a:t> LJR, </a:t>
            </a:r>
            <a:r>
              <a:rPr lang="en-US" altLang="ru-RU" sz="1200" dirty="0" err="1">
                <a:solidFill>
                  <a:srgbClr val="3B3D3C"/>
                </a:solidFill>
                <a:latin typeface="Myriad Pro"/>
              </a:rPr>
              <a:t>Nijhuis</a:t>
            </a:r>
            <a:r>
              <a:rPr lang="en-US" altLang="ru-RU" sz="1200" dirty="0">
                <a:solidFill>
                  <a:srgbClr val="3B3D3C"/>
                </a:solidFill>
                <a:latin typeface="Myriad Pro"/>
              </a:rPr>
              <a:t> M, </a:t>
            </a:r>
            <a:r>
              <a:rPr lang="en-US" altLang="ru-RU" sz="1200" dirty="0" err="1">
                <a:solidFill>
                  <a:srgbClr val="3B3D3C"/>
                </a:solidFill>
                <a:latin typeface="Myriad Pro"/>
              </a:rPr>
              <a:t>Schuurman</a:t>
            </a:r>
            <a:r>
              <a:rPr lang="en-US" altLang="ru-RU" sz="1200" dirty="0">
                <a:solidFill>
                  <a:srgbClr val="3B3D3C"/>
                </a:solidFill>
                <a:latin typeface="Myriad Pro"/>
              </a:rPr>
              <a:t> R, Pater JM, et al. (2004) IL-10 is an important mediator of the enhanced susceptibility to pneumococcal pneumonia after influenza infection. J </a:t>
            </a:r>
            <a:r>
              <a:rPr lang="en-US" altLang="ru-RU" sz="1200" dirty="0" err="1">
                <a:solidFill>
                  <a:srgbClr val="3B3D3C"/>
                </a:solidFill>
                <a:latin typeface="Myriad Pro"/>
              </a:rPr>
              <a:t>Immunol</a:t>
            </a:r>
            <a:r>
              <a:rPr lang="en-US" altLang="ru-RU" sz="1200" dirty="0">
                <a:solidFill>
                  <a:srgbClr val="3B3D3C"/>
                </a:solidFill>
                <a:latin typeface="Myriad Pro"/>
              </a:rPr>
              <a:t> 172(12):7603–7609.</a:t>
            </a:r>
          </a:p>
        </p:txBody>
      </p:sp>
      <p:pic>
        <p:nvPicPr>
          <p:cNvPr id="716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491755"/>
            <a:ext cx="373856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92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8" r="47397"/>
          <a:stretch/>
        </p:blipFill>
        <p:spPr bwMode="auto">
          <a:xfrm>
            <a:off x="4903912" y="3245366"/>
            <a:ext cx="3240360" cy="2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6933"/>
          <a:stretch/>
        </p:blipFill>
        <p:spPr bwMode="auto">
          <a:xfrm>
            <a:off x="7752185" y="3511266"/>
            <a:ext cx="2709018" cy="272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20" b="46865"/>
          <a:stretch/>
        </p:blipFill>
        <p:spPr bwMode="auto">
          <a:xfrm>
            <a:off x="1847529" y="3249278"/>
            <a:ext cx="3077103" cy="298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5" t="23400" r="10892" b="29252"/>
          <a:stretch/>
        </p:blipFill>
        <p:spPr bwMode="auto">
          <a:xfrm>
            <a:off x="3215680" y="548680"/>
            <a:ext cx="6069766" cy="252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45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t="13200" r="9818" b="22165"/>
          <a:stretch>
            <a:fillRect/>
          </a:stretch>
        </p:blipFill>
        <p:spPr bwMode="auto">
          <a:xfrm>
            <a:off x="4079876" y="420688"/>
            <a:ext cx="3408363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t="23499" r="9026" b="42088"/>
          <a:stretch>
            <a:fillRect/>
          </a:stretch>
        </p:blipFill>
        <p:spPr bwMode="auto">
          <a:xfrm>
            <a:off x="2066926" y="1916114"/>
            <a:ext cx="58197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 bwMode="auto">
          <a:xfrm>
            <a:off x="7319964" y="2152650"/>
            <a:ext cx="2447925" cy="920750"/>
          </a:xfrm>
          <a:prstGeom prst="wedgeRoundRectCallout">
            <a:avLst>
              <a:gd name="adj1" fmla="val -61477"/>
              <a:gd name="adj2" fmla="val 58123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r>
              <a:rPr lang="ru-RU" sz="1050" b="1" dirty="0">
                <a:solidFill>
                  <a:srgbClr val="FF0000"/>
                </a:solidFill>
                <a:latin typeface="Myriad Pro" panose="020B0503030403020204" pitchFamily="34" charset="0"/>
                <a:ea typeface="ヒラギノ角ゴ Pro W3" pitchFamily="-64" charset="-128"/>
              </a:rPr>
              <a:t>Стероиды достоверно повышали смертность при тяжелом гриппе у пациентов с острым респираторным </a:t>
            </a:r>
            <a:r>
              <a:rPr lang="ru-RU" sz="1050" b="1" dirty="0" err="1">
                <a:solidFill>
                  <a:srgbClr val="FF0000"/>
                </a:solidFill>
                <a:latin typeface="Myriad Pro" panose="020B0503030403020204" pitchFamily="34" charset="0"/>
                <a:ea typeface="ヒラギノ角ゴ Pro W3" pitchFamily="-64" charset="-128"/>
              </a:rPr>
              <a:t>дистресс</a:t>
            </a:r>
            <a:r>
              <a:rPr lang="ru-RU" sz="1050" b="1" dirty="0">
                <a:solidFill>
                  <a:srgbClr val="FF0000"/>
                </a:solidFill>
                <a:latin typeface="Myriad Pro" panose="020B0503030403020204" pitchFamily="34" charset="0"/>
                <a:ea typeface="ヒラギノ角ゴ Pro W3" pitchFamily="-64" charset="-128"/>
              </a:rPr>
              <a:t> синдромом</a:t>
            </a:r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t="20729" r="32146" b="34552"/>
          <a:stretch>
            <a:fillRect/>
          </a:stretch>
        </p:blipFill>
        <p:spPr bwMode="auto">
          <a:xfrm>
            <a:off x="2135189" y="3644900"/>
            <a:ext cx="5418137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ая прямоугольная выноска 9"/>
          <p:cNvSpPr/>
          <p:nvPr/>
        </p:nvSpPr>
        <p:spPr bwMode="auto">
          <a:xfrm>
            <a:off x="7853364" y="4508501"/>
            <a:ext cx="2447925" cy="1152525"/>
          </a:xfrm>
          <a:prstGeom prst="wedgeRoundRectCallout">
            <a:avLst>
              <a:gd name="adj1" fmla="val -72736"/>
              <a:gd name="adj2" fmla="val -20660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r>
              <a:rPr lang="ru-RU" sz="1050" b="1" dirty="0">
                <a:solidFill>
                  <a:srgbClr val="FF0000"/>
                </a:solidFill>
                <a:latin typeface="Myriad Pro" panose="020B0503030403020204" pitchFamily="34" charset="0"/>
                <a:ea typeface="ヒラギノ角ゴ Pro W3" pitchFamily="-64" charset="-128"/>
              </a:rPr>
              <a:t>Системные ГКС могут повышать риск смертности и осложнений (в т.ч. вторичных инфекций) при тяжелом гриппе и других вирусных инфекциях…</a:t>
            </a:r>
          </a:p>
        </p:txBody>
      </p:sp>
    </p:spTree>
    <p:extLst>
      <p:ext uri="{BB962C8B-B14F-4D97-AF65-F5344CB8AC3E}">
        <p14:creationId xmlns:p14="http://schemas.microsoft.com/office/powerpoint/2010/main" val="209470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573" y="1532237"/>
            <a:ext cx="6271740" cy="470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1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3255708" y="404665"/>
            <a:ext cx="5680585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  <a:cs typeface="Arial" pitchFamily="34" charset="0"/>
              </a:rPr>
              <a:t>Осложнения гриппа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75520" y="1484784"/>
            <a:ext cx="498072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FF0000"/>
                </a:solidFill>
                <a:cs typeface="Arial" charset="0"/>
              </a:rPr>
              <a:t>Инфекции нижних дыхательных путей </a:t>
            </a:r>
            <a:r>
              <a:rPr lang="ru-RU" sz="2000" b="1" dirty="0">
                <a:solidFill>
                  <a:srgbClr val="2D2D8A"/>
                </a:solidFill>
                <a:cs typeface="Arial" charset="0"/>
              </a:rPr>
              <a:t>(пневмония, бронхит)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b="1" dirty="0">
              <a:solidFill>
                <a:srgbClr val="ECEDD1">
                  <a:lumMod val="25000"/>
                </a:srgbClr>
              </a:solidFill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FF0000"/>
                </a:solidFill>
                <a:cs typeface="Arial" charset="0"/>
              </a:rPr>
              <a:t>Бактериальные инфекции ЛОР-органов </a:t>
            </a:r>
            <a:r>
              <a:rPr lang="ru-RU" sz="2000" b="1" dirty="0">
                <a:solidFill>
                  <a:srgbClr val="2D2D8A"/>
                </a:solidFill>
                <a:cs typeface="Arial" charset="0"/>
              </a:rPr>
              <a:t>(синуситы, отиты, тонзиллиты)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b="1" dirty="0">
              <a:solidFill>
                <a:srgbClr val="ECEDD1">
                  <a:lumMod val="25000"/>
                </a:srgbClr>
              </a:solidFill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FF0000"/>
                </a:solidFill>
                <a:cs typeface="Arial" charset="0"/>
              </a:rPr>
              <a:t>Неврологические осложнения </a:t>
            </a:r>
            <a:r>
              <a:rPr lang="ru-RU" sz="2000" b="1" dirty="0">
                <a:solidFill>
                  <a:srgbClr val="2D2D8A"/>
                </a:solidFill>
                <a:cs typeface="Arial" charset="0"/>
              </a:rPr>
              <a:t>(менингиты, энцефалиты, невриты, синдром </a:t>
            </a:r>
            <a:r>
              <a:rPr lang="ru-RU" sz="2000" b="1" dirty="0" err="1">
                <a:solidFill>
                  <a:srgbClr val="2D2D8A"/>
                </a:solidFill>
                <a:cs typeface="Arial" charset="0"/>
              </a:rPr>
              <a:t>Гийена</a:t>
            </a:r>
            <a:r>
              <a:rPr lang="ru-RU" sz="2000" b="1" dirty="0">
                <a:solidFill>
                  <a:srgbClr val="2D2D8A"/>
                </a:solidFill>
                <a:cs typeface="Arial" charset="0"/>
              </a:rPr>
              <a:t>-Баре и др.)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b="1" dirty="0">
              <a:solidFill>
                <a:srgbClr val="ECEDD1">
                  <a:lumMod val="25000"/>
                </a:srgbClr>
              </a:solidFill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FF0000"/>
                </a:solidFill>
                <a:cs typeface="Arial" charset="0"/>
              </a:rPr>
              <a:t>Обострения сопутствующих хронических заболеваний </a:t>
            </a:r>
            <a:r>
              <a:rPr lang="ru-RU" sz="2000" b="1" dirty="0">
                <a:solidFill>
                  <a:srgbClr val="2D2D8A"/>
                </a:solidFill>
                <a:cs typeface="Arial" charset="0"/>
              </a:rPr>
              <a:t>(ХОБЛ, хронические заболевания сердечно-сосудистой системы)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6" r="21417"/>
          <a:stretch/>
        </p:blipFill>
        <p:spPr>
          <a:xfrm>
            <a:off x="7116288" y="1731673"/>
            <a:ext cx="1639074" cy="2116084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288" y="3919765"/>
            <a:ext cx="1639074" cy="218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182" y="3919766"/>
            <a:ext cx="1637585" cy="218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92" r="15581"/>
          <a:stretch/>
        </p:blipFill>
        <p:spPr bwMode="auto">
          <a:xfrm>
            <a:off x="8778896" y="1724287"/>
            <a:ext cx="1637584" cy="211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67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_TYPE" val="BOD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_TYPE" val="BODY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_TYPE" val="BODY"/>
</p:tagLst>
</file>

<file path=ppt/theme/theme1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" b="0" i="0" u="none" strike="noStrike" cap="none" normalizeH="0" baseline="0" smtClean="0">
            <a:ln>
              <a:noFill/>
            </a:ln>
            <a:solidFill>
              <a:srgbClr val="3B3D3C"/>
            </a:solidFill>
            <a:effectLst/>
            <a:latin typeface="Myriad Pro" panose="020B0503030403020204" pitchFamily="34" charset="0"/>
            <a:ea typeface="ヒラギノ角ゴ Pro W3" pitchFamily="-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" b="0" i="0" u="none" strike="noStrike" cap="none" normalizeH="0" baseline="0" smtClean="0">
            <a:ln>
              <a:noFill/>
            </a:ln>
            <a:solidFill>
              <a:srgbClr val="3B3D3C"/>
            </a:solidFill>
            <a:effectLst/>
            <a:latin typeface="Myriad Pro" panose="020B0503030403020204" pitchFamily="34" charset="0"/>
            <a:ea typeface="ヒラギノ角ゴ Pro W3" pitchFamily="-6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3446</Words>
  <Application>Microsoft Office PowerPoint</Application>
  <PresentationFormat>Широкоэкранный</PresentationFormat>
  <Paragraphs>625</Paragraphs>
  <Slides>83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99" baseType="lpstr">
      <vt:lpstr>MS PGothic</vt:lpstr>
      <vt:lpstr>Arial</vt:lpstr>
      <vt:lpstr>ArialMT</vt:lpstr>
      <vt:lpstr>Book Antiqua</vt:lpstr>
      <vt:lpstr>Calibri</vt:lpstr>
      <vt:lpstr>Century Gothic</vt:lpstr>
      <vt:lpstr>Gill Sans</vt:lpstr>
      <vt:lpstr>Helvetica</vt:lpstr>
      <vt:lpstr>Myriad Pro</vt:lpstr>
      <vt:lpstr>OpenSans-Light</vt:lpstr>
      <vt:lpstr>Tahoma</vt:lpstr>
      <vt:lpstr>Times New Roman</vt:lpstr>
      <vt:lpstr>Verdana</vt:lpstr>
      <vt:lpstr>Wingdings</vt:lpstr>
      <vt:lpstr>ヒラギノ角ゴ Pro W3</vt:lpstr>
      <vt:lpstr>2_Blank Presentation</vt:lpstr>
      <vt:lpstr>ОРВИ и грипп - мифы и реальность   Стратегия назначения врачом терапии гриппа и ОРВИ</vt:lpstr>
      <vt:lpstr>Грипп</vt:lpstr>
      <vt:lpstr>Причина гриппа</vt:lpstr>
      <vt:lpstr>Вне эпидемии, грипп составляет не более 15%</vt:lpstr>
      <vt:lpstr>В эпидсезон грипп может достигать 80-90%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Противовирусная терапия при гриппе должна</vt:lpstr>
      <vt:lpstr>Позднее назначение ПВТ при гриппе может быть эффективно</vt:lpstr>
      <vt:lpstr>Миф 3</vt:lpstr>
      <vt:lpstr>Презентация PowerPoint</vt:lpstr>
      <vt:lpstr>Презентация PowerPoint</vt:lpstr>
      <vt:lpstr>Презентация PowerPoint</vt:lpstr>
      <vt:lpstr>Снижение риска инфицирования гриппом до 7,5 раз</vt:lpstr>
      <vt:lpstr>Миф 4</vt:lpstr>
      <vt:lpstr>Презентация PowerPoint</vt:lpstr>
      <vt:lpstr>Презентация PowerPoint</vt:lpstr>
      <vt:lpstr>Презентация PowerPoint</vt:lpstr>
      <vt:lpstr> На настоящий момент в исследованиях и наблюдательных программах по изучению эффективности и безопасности Арбидола приняло участие </vt:lpstr>
      <vt:lpstr>Миф 5</vt:lpstr>
      <vt:lpstr>Пирамида  доказательности публикаций </vt:lpstr>
      <vt:lpstr>Идеи и мнения – самый низкий уровень доказательности в силу их субъективности</vt:lpstr>
      <vt:lpstr>Презентация PowerPoint</vt:lpstr>
      <vt:lpstr>Результаты анализа качества проведенных исследований Арбидола</vt:lpstr>
      <vt:lpstr>Презентация PowerPoint</vt:lpstr>
      <vt:lpstr>Результаты анализа качества проведенных исследований Арбидола</vt:lpstr>
      <vt:lpstr>Миф 6</vt:lpstr>
      <vt:lpstr>Механизм действия доказан на международном уровне</vt:lpstr>
      <vt:lpstr>Механизм действия доказан на международном уровне</vt:lpstr>
      <vt:lpstr>Механизм действия доказан на международном уровне</vt:lpstr>
      <vt:lpstr>Чем руководствуется врач при выборе метода лечения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Клинические рекомендации (Протокол лечения) оказания медицинской помощи детям больным гриппом - 2013г (ФГБУ НИИ Гриппа МЗ РФ, ФГБУ НИИДИ ФМБА России)  Лечение гриппа средней степени тяжести у детей в амбулаторных условиях</vt:lpstr>
      <vt:lpstr>Презентация PowerPoint</vt:lpstr>
      <vt:lpstr>Презентация PowerPoint</vt:lpstr>
      <vt:lpstr>Отбросив стандарты и рекомендации</vt:lpstr>
      <vt:lpstr>«Medice, cura aegrotum, sed non morbum» </vt:lpstr>
      <vt:lpstr>Презентация PowerPoint</vt:lpstr>
      <vt:lpstr>NOLI NOCERE – не навреди!</vt:lpstr>
      <vt:lpstr>NOLI NOCERE – не навреди!</vt:lpstr>
      <vt:lpstr>Оценка соотношения риск-польза</vt:lpstr>
      <vt:lpstr>Оценка риск-польза</vt:lpstr>
      <vt:lpstr>Проблемы с выбором терапии</vt:lpstr>
      <vt:lpstr>Избыточная терапия</vt:lpstr>
      <vt:lpstr>Недостаточная терапия</vt:lpstr>
      <vt:lpstr>Неправильная оценка рисков</vt:lpstr>
      <vt:lpstr>Отказ от назначения лекарственных препаратов</vt:lpstr>
      <vt:lpstr>Презентация PowerPoint</vt:lpstr>
      <vt:lpstr>Презентация PowerPoint</vt:lpstr>
      <vt:lpstr>Необдуманное назначение препаратов без учета особенностей их действия</vt:lpstr>
      <vt:lpstr>Презентация PowerPoint</vt:lpstr>
      <vt:lpstr>Презентация PowerPoint</vt:lpstr>
      <vt:lpstr>Особенности иммунной системы у детей до 6 лет</vt:lpstr>
      <vt:lpstr>Презентация PowerPoint</vt:lpstr>
      <vt:lpstr>  Кагоцел при гриппе и ОРВИ у детей до 6 лет </vt:lpstr>
      <vt:lpstr>Презентация PowerPoint</vt:lpstr>
      <vt:lpstr>Новые интересные направления по применению Кагоцела</vt:lpstr>
      <vt:lpstr>Презентация PowerPoint</vt:lpstr>
      <vt:lpstr>Презентация PowerPoint</vt:lpstr>
      <vt:lpstr>Воспаление  Физиологическая роль</vt:lpstr>
      <vt:lpstr>«Цитокиновый шторм»</vt:lpstr>
      <vt:lpstr>«Цитокиновый шторм» и грипп</vt:lpstr>
      <vt:lpstr>Цитокины и их роль в формировании иммунного ответа на вирусную инфекцию</vt:lpstr>
      <vt:lpstr>Цитокины и их роль в формировании иммунного ответа на вирусную инфекцию</vt:lpstr>
      <vt:lpstr>Особенности вирусной инфекции </vt:lpstr>
      <vt:lpstr>Противовоспалительное действие препаратов и тяжесть течения гриппа</vt:lpstr>
      <vt:lpstr>Презентация PowerPoint</vt:lpstr>
      <vt:lpstr>Презентация PowerPoint</vt:lpstr>
      <vt:lpstr>Презентация PowerPoint</vt:lpstr>
    </vt:vector>
  </TitlesOfParts>
  <Company>Отисифарм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Осипова Екатерина Александровна</dc:creator>
  <cp:lastModifiedBy>Суровая Лариса Германовна</cp:lastModifiedBy>
  <cp:revision>24</cp:revision>
  <dcterms:created xsi:type="dcterms:W3CDTF">2016-04-19T05:06:17Z</dcterms:created>
  <dcterms:modified xsi:type="dcterms:W3CDTF">2016-05-13T07:35:10Z</dcterms:modified>
</cp:coreProperties>
</file>