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273" r:id="rId2"/>
    <p:sldId id="271" r:id="rId3"/>
    <p:sldId id="305" r:id="rId4"/>
    <p:sldId id="266" r:id="rId5"/>
    <p:sldId id="270" r:id="rId6"/>
    <p:sldId id="296" r:id="rId7"/>
    <p:sldId id="279" r:id="rId8"/>
    <p:sldId id="269" r:id="rId9"/>
    <p:sldId id="258" r:id="rId10"/>
    <p:sldId id="277" r:id="rId11"/>
    <p:sldId id="282" r:id="rId12"/>
    <p:sldId id="281" r:id="rId13"/>
    <p:sldId id="259" r:id="rId14"/>
    <p:sldId id="260" r:id="rId15"/>
    <p:sldId id="268" r:id="rId16"/>
    <p:sldId id="295" r:id="rId17"/>
    <p:sldId id="299" r:id="rId18"/>
    <p:sldId id="301" r:id="rId19"/>
    <p:sldId id="304" r:id="rId20"/>
    <p:sldId id="303" r:id="rId21"/>
    <p:sldId id="302" r:id="rId22"/>
    <p:sldId id="275" r:id="rId23"/>
    <p:sldId id="265" r:id="rId24"/>
    <p:sldId id="262" r:id="rId25"/>
    <p:sldId id="298" r:id="rId26"/>
    <p:sldId id="267" r:id="rId27"/>
    <p:sldId id="297" r:id="rId28"/>
    <p:sldId id="264" r:id="rId29"/>
    <p:sldId id="287" r:id="rId30"/>
    <p:sldId id="283" r:id="rId31"/>
    <p:sldId id="263" r:id="rId32"/>
    <p:sldId id="306" r:id="rId33"/>
    <p:sldId id="309" r:id="rId34"/>
    <p:sldId id="308" r:id="rId35"/>
    <p:sldId id="307" r:id="rId36"/>
    <p:sldId id="290" r:id="rId37"/>
    <p:sldId id="286" r:id="rId38"/>
    <p:sldId id="310" r:id="rId39"/>
    <p:sldId id="312" r:id="rId40"/>
    <p:sldId id="288" r:id="rId41"/>
    <p:sldId id="285" r:id="rId42"/>
    <p:sldId id="289" r:id="rId43"/>
    <p:sldId id="294" r:id="rId44"/>
    <p:sldId id="292" r:id="rId45"/>
    <p:sldId id="314" r:id="rId46"/>
    <p:sldId id="313" r:id="rId47"/>
    <p:sldId id="29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86486" autoAdjust="0"/>
  </p:normalViewPr>
  <p:slideViewPr>
    <p:cSldViewPr>
      <p:cViewPr>
        <p:scale>
          <a:sx n="63" d="100"/>
          <a:sy n="63" d="100"/>
        </p:scale>
        <p:origin x="-159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B0CCC-2FD7-4501-BC52-B18407CB74C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CC92C-4500-4BB4-A8EF-E9DDECB8C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67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412B-B370-4266-9D20-B1A64421CA5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F45-952A-41BC-932C-0A41CBF9B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27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412B-B370-4266-9D20-B1A64421CA5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F45-952A-41BC-932C-0A41CBF9B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81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412B-B370-4266-9D20-B1A64421CA5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F45-952A-41BC-932C-0A41CBF9B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81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412B-B370-4266-9D20-B1A64421CA5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F45-952A-41BC-932C-0A41CBF9B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88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412B-B370-4266-9D20-B1A64421CA5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F45-952A-41BC-932C-0A41CBF9B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64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412B-B370-4266-9D20-B1A64421CA5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F45-952A-41BC-932C-0A41CBF9B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91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412B-B370-4266-9D20-B1A64421CA5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F45-952A-41BC-932C-0A41CBF9B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55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412B-B370-4266-9D20-B1A64421CA5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F45-952A-41BC-932C-0A41CBF9B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37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412B-B370-4266-9D20-B1A64421CA5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F45-952A-41BC-932C-0A41CBF9B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12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412B-B370-4266-9D20-B1A64421CA5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F45-952A-41BC-932C-0A41CBF9B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10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412B-B370-4266-9D20-B1A64421CA5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F45-952A-41BC-932C-0A41CBF9B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8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A412B-B370-4266-9D20-B1A64421CA5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4F45-952A-41BC-932C-0A41CBF9B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80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pulmonolog.com/content/pnevmoniya" TargetMode="External"/><Relationship Id="rId3" Type="http://schemas.openxmlformats.org/officeDocument/2006/relationships/hyperlink" Target="http://pulmonolog.com/content/pnevmotoraks" TargetMode="External"/><Relationship Id="rId7" Type="http://schemas.openxmlformats.org/officeDocument/2006/relationships/hyperlink" Target="http://pulmonolog.com/content/obliteriruyushchii-bronkhioli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lmonolog.com/content/mukovistsidoz" TargetMode="External"/><Relationship Id="rId5" Type="http://schemas.openxmlformats.org/officeDocument/2006/relationships/hyperlink" Target="http://pulmonolog.com/content/khobl" TargetMode="External"/><Relationship Id="rId4" Type="http://schemas.openxmlformats.org/officeDocument/2006/relationships/hyperlink" Target="http://pulmonolog.com/content/bronkhialnaya-astma" TargetMode="External"/><Relationship Id="rId9" Type="http://schemas.openxmlformats.org/officeDocument/2006/relationships/hyperlink" Target="http://pulmonolog.com/content/sarkoidoz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ulmonolog.com/content/khob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lmonolog.com/content/sindrom-bronkhialnoi-obstruktsii" TargetMode="External"/><Relationship Id="rId4" Type="http://schemas.openxmlformats.org/officeDocument/2006/relationships/hyperlink" Target="http://pulmonolog.com/content/bronkhialnaya-astma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ulmonolog.com/content/khob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pulmonolog.com/content/vnebolnichnaya-pnevmoniy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lmonolog.com/content/khob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ulmonolog.com/content/khob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ulmonolog.com/content/bronkhialnaya-astm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ulmonolog.com/content/vnebolnichnaya-pnevmoniy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lmonolog.com/content/pnevmoniy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ulmonolog.com/content/dykhatelnye-rasstroistva-vo-vremya-sn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ulmonolog.com/content/pnevmoniya" TargetMode="External"/><Relationship Id="rId3" Type="http://schemas.openxmlformats.org/officeDocument/2006/relationships/hyperlink" Target="http://pulmonolog.com/content/pnevmotoraks" TargetMode="External"/><Relationship Id="rId7" Type="http://schemas.openxmlformats.org/officeDocument/2006/relationships/hyperlink" Target="http://pulmonolog.com/content/obliteriruyushchii-bronkhioli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lmonolog.com/content/mukovistsidoz" TargetMode="External"/><Relationship Id="rId5" Type="http://schemas.openxmlformats.org/officeDocument/2006/relationships/hyperlink" Target="http://pulmonolog.com/content/khobl" TargetMode="External"/><Relationship Id="rId4" Type="http://schemas.openxmlformats.org/officeDocument/2006/relationships/hyperlink" Target="http://pulmonolog.com/content/bronkhialnaya-astma" TargetMode="External"/><Relationship Id="rId9" Type="http://schemas.openxmlformats.org/officeDocument/2006/relationships/hyperlink" Target="http://pulmonolog.com/content/sarkoidoz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424" y="-13752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6120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ДЫХАТЕЛЬНАЯ НЕДОСТАТОЧНОСТЬ </a:t>
            </a:r>
          </a:p>
          <a:p>
            <a:pPr marL="0" indent="0" algn="ctr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ДОЦЕНТ КАФЕДРЫ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терапии и ОВП с курсом гериатрии ИДПО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ВРАЧ –ПУЛЬМОНОЛОГ ГБУЗ РКБ 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им.Г.Г.Куватова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К.м.н. Козырева Л.С.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" y="0"/>
            <a:ext cx="9170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ОДН по патогенезу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5728" y="2060848"/>
            <a:ext cx="9036496" cy="4525963"/>
          </a:xfrm>
        </p:spPr>
        <p:txBody>
          <a:bodyPr>
            <a:normAutofit/>
          </a:bodyPr>
          <a:lstStyle/>
          <a:p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Гипоксемическая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Гиперкапническая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паренхиматозная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	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вентиляционная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	   легочная 			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насосная»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  ДН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типа                        ДН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II типа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4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Гипоксемическая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 (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Характеризуется гипоксемией вследствие нарушений газообмена. Гипоксемия трудно корригируется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кислородотерапией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тип ДН обычно наблюдается при тяжелых поражениях легочной паренхимы (</a:t>
            </a:r>
            <a:r>
              <a:rPr lang="ru-RU" sz="3600" u="sng" dirty="0">
                <a:latin typeface="Arial" panose="020B0604020202020204" pitchFamily="34" charset="0"/>
                <a:cs typeface="Arial" panose="020B0604020202020204" pitchFamily="34" charset="0"/>
              </a:rPr>
              <a:t>пневмонии, ОРДС, кардиогенный отек легких и др.)</a:t>
            </a:r>
          </a:p>
        </p:txBody>
      </p:sp>
    </p:spTree>
    <p:extLst>
      <p:ext uri="{BB962C8B-B14F-4D97-AF65-F5344CB8AC3E}">
        <p14:creationId xmlns:p14="http://schemas.microsoft.com/office/powerpoint/2010/main" xmlns="" val="12652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Гиперкапническая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 (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симптом – гиперкапния. Часто наблюдается гипоксемия, относительно легко устраняемая оксигенотерапией.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ДН II типа развивается на фоне нарушений механики дыхания или депрессии дыхательного центра (ХОБЛ, утомление или слабость дыхательной мускулатуры, интоксикации, ожирение,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кифосколиоз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заболевания ЦНС и др.)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7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Классификация ДН 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по </a:t>
            </a:r>
            <a:r>
              <a:rPr lang="ru-RU" sz="4900" b="1" dirty="0">
                <a:solidFill>
                  <a:srgbClr val="C00000"/>
                </a:solidFill>
              </a:rPr>
              <a:t>скорости развития</a:t>
            </a:r>
            <a:br>
              <a:rPr lang="ru-RU" sz="4900" b="1" dirty="0">
                <a:solidFill>
                  <a:srgbClr val="C00000"/>
                </a:solidFill>
              </a:rPr>
            </a:b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       </a:t>
            </a:r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   Острая		            Хроническая</a:t>
            </a:r>
          </a:p>
          <a:p>
            <a:pPr marL="0" indent="0" algn="just">
              <a:buNone/>
            </a:pPr>
            <a:r>
              <a:rPr lang="ru-RU" b="1" dirty="0" smtClean="0"/>
              <a:t>             </a:t>
            </a:r>
            <a:r>
              <a:rPr lang="ru-RU" dirty="0" smtClean="0"/>
              <a:t>Минуты                            Месяцы</a:t>
            </a:r>
          </a:p>
          <a:p>
            <a:pPr marL="0" indent="0" algn="just">
              <a:buNone/>
            </a:pPr>
            <a:r>
              <a:rPr lang="ru-RU" dirty="0" smtClean="0"/>
              <a:t>               Часы                                Годы</a:t>
            </a:r>
          </a:p>
          <a:p>
            <a:pPr marL="0" indent="0" algn="just">
              <a:buNone/>
            </a:pPr>
            <a:r>
              <a:rPr lang="ru-RU" dirty="0" smtClean="0"/>
              <a:t>                Дни</a:t>
            </a:r>
          </a:p>
          <a:p>
            <a:pPr marL="0" indent="0" algn="just"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              	</a:t>
            </a:r>
          </a:p>
          <a:p>
            <a:pPr marL="0" indent="0" algn="just"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                   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Острая на фоне хронической</a:t>
            </a:r>
          </a:p>
          <a:p>
            <a:pPr marL="0" indent="0" algn="just">
              <a:buNone/>
            </a:pPr>
            <a:endParaRPr lang="ru-RU" alt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 algn="just">
              <a:buNone/>
            </a:pPr>
            <a:endParaRPr lang="ru-RU" alt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 algn="just">
              <a:buNone/>
            </a:pPr>
            <a:endParaRPr lang="ru-RU" alt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23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7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Острая ДН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808680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274638" indent="-274638">
              <a:lnSpc>
                <a:spcPct val="12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Развивается в течение нескольких минут, часов, дней</a:t>
            </a:r>
          </a:p>
          <a:p>
            <a:pPr marL="274638" indent="-274638">
              <a:lnSpc>
                <a:spcPct val="120000"/>
              </a:lnSpc>
              <a:buNone/>
            </a:pPr>
            <a:r>
              <a:rPr lang="ru-RU" sz="3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 незамедлительного проведения   интенсивной   терапии, поскольку представляет непосредственную угрозу жизни больного </a:t>
            </a:r>
            <a:endParaRPr lang="ru-RU" sz="3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lnSpc>
                <a:spcPct val="120000"/>
              </a:lnSpc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• Компенсаторные механизмы либо недостаточны, либо  не развиваются вообще </a:t>
            </a:r>
          </a:p>
          <a:p>
            <a:pPr marL="182563" indent="-182563">
              <a:lnSpc>
                <a:spcPct val="120000"/>
              </a:lnSpc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• Характерны нарушения КОС – респираторный алкалоз при паренхиматозной ОДН (</a:t>
            </a:r>
            <a:r>
              <a:rPr lang="ru-RU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&gt; 7,45) и респираторный ацидоз при вентиляционной ОДН (</a:t>
            </a:r>
            <a:r>
              <a:rPr lang="ru-RU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&lt; 7,35) </a:t>
            </a:r>
          </a:p>
          <a:p>
            <a:pPr marL="274638" indent="-274638">
              <a:lnSpc>
                <a:spcPct val="120000"/>
              </a:lnSpc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• Практически всегда наблюдаются нарушения гемодинамики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1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Хроническая ДН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Развивается в течение нескольких месяцев (лет). Возможно незаметное начало либо развитие ХДН после неполной ликвидации ОДН. </a:t>
            </a:r>
          </a:p>
          <a:p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состоянием, потенциально угрожающим жизни больного.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Медленное развитие ХДН позволяет в полной мере включиться механизмам компенсации (полицитемия, повышение сердечного выброса, задержка бикарбонатов почками).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2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808" y="-63575"/>
            <a:ext cx="9179808" cy="692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64096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66675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95250" marR="66675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грудная </a:t>
            </a:r>
            <a:r>
              <a:rPr lang="ru-RU" sz="24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клетка: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2400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кифосколиоз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    ожирение;  состояние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после торакопластики;</a:t>
            </a:r>
            <a:b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625A68"/>
                </a:solidFill>
                <a:latin typeface="Verdana"/>
                <a:ea typeface="Times New Roman"/>
                <a:cs typeface="Times New Roman"/>
                <a:hlinkClick r:id="rId3"/>
              </a:rPr>
              <a:t>пневмоторакс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 плевральный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выпот;</a:t>
            </a:r>
            <a:endParaRPr lang="ru-RU" sz="2400" dirty="0">
              <a:ea typeface="Calibri"/>
              <a:cs typeface="Times New Roman"/>
            </a:endParaRPr>
          </a:p>
          <a:p>
            <a:pPr marL="95250" marR="66675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дыхательные пути: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ларингоспазм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  отек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гортани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  инородное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тело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  </a:t>
            </a:r>
            <a:r>
              <a:rPr lang="ru-RU" sz="2400" dirty="0" smtClean="0">
                <a:solidFill>
                  <a:srgbClr val="625A68"/>
                </a:solidFill>
                <a:latin typeface="Verdana"/>
                <a:ea typeface="Times New Roman"/>
                <a:cs typeface="Times New Roman"/>
                <a:hlinkClick r:id="rId4"/>
              </a:rPr>
              <a:t>бронхиальная </a:t>
            </a:r>
            <a:r>
              <a:rPr lang="ru-RU" sz="2400" dirty="0">
                <a:solidFill>
                  <a:srgbClr val="625A68"/>
                </a:solidFill>
                <a:latin typeface="Verdana"/>
                <a:ea typeface="Times New Roman"/>
                <a:cs typeface="Times New Roman"/>
                <a:hlinkClick r:id="rId4"/>
              </a:rPr>
              <a:t>астма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  </a:t>
            </a:r>
            <a:r>
              <a:rPr lang="ru-RU" sz="2400" dirty="0" smtClean="0">
                <a:solidFill>
                  <a:srgbClr val="625A68"/>
                </a:solidFill>
                <a:latin typeface="Verdana"/>
                <a:ea typeface="Times New Roman"/>
                <a:cs typeface="Times New Roman"/>
                <a:hlinkClick r:id="rId5"/>
              </a:rPr>
              <a:t>ХОБЛ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  </a:t>
            </a:r>
            <a:r>
              <a:rPr lang="ru-RU" sz="2400" dirty="0" err="1" smtClean="0">
                <a:solidFill>
                  <a:srgbClr val="625A68"/>
                </a:solidFill>
                <a:latin typeface="Verdana"/>
                <a:ea typeface="Times New Roman"/>
                <a:cs typeface="Times New Roman"/>
                <a:hlinkClick r:id="rId6"/>
              </a:rPr>
              <a:t>муковисцидоз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  </a:t>
            </a:r>
            <a:r>
              <a:rPr lang="ru-RU" sz="2400" dirty="0" smtClean="0">
                <a:solidFill>
                  <a:srgbClr val="625A68"/>
                </a:solidFill>
                <a:latin typeface="Verdana"/>
                <a:ea typeface="Times New Roman"/>
                <a:cs typeface="Times New Roman"/>
                <a:hlinkClick r:id="rId7"/>
              </a:rPr>
              <a:t>облитерирующий </a:t>
            </a:r>
            <a:r>
              <a:rPr lang="ru-RU" sz="2400" dirty="0" err="1">
                <a:solidFill>
                  <a:srgbClr val="625A68"/>
                </a:solidFill>
                <a:latin typeface="Verdana"/>
                <a:ea typeface="Times New Roman"/>
                <a:cs typeface="Times New Roman"/>
                <a:hlinkClick r:id="rId7"/>
              </a:rPr>
              <a:t>бронхиолит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</a:t>
            </a:r>
            <a:endParaRPr lang="ru-RU" sz="2400" dirty="0">
              <a:ea typeface="Calibri"/>
              <a:cs typeface="Times New Roman"/>
            </a:endParaRPr>
          </a:p>
          <a:p>
            <a:pPr marL="95250" marR="66675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альвеолы: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625A68"/>
                </a:solidFill>
                <a:latin typeface="Verdana"/>
                <a:ea typeface="Times New Roman"/>
                <a:cs typeface="Times New Roman"/>
                <a:hlinkClick r:id="rId8"/>
              </a:rPr>
              <a:t>пневмония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 респираторный </a:t>
            </a:r>
            <a:r>
              <a:rPr lang="ru-RU" sz="2400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дистресс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-синдром взрослых;</a:t>
            </a:r>
            <a:b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ателектаз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  отек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легких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  легочные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фиброзы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  </a:t>
            </a:r>
            <a:r>
              <a:rPr lang="ru-RU" sz="2400" dirty="0" err="1" smtClean="0">
                <a:solidFill>
                  <a:srgbClr val="625A68"/>
                </a:solidFill>
                <a:latin typeface="Verdana"/>
                <a:ea typeface="Times New Roman"/>
                <a:cs typeface="Times New Roman"/>
                <a:hlinkClick r:id="rId9"/>
              </a:rPr>
              <a:t>саркоидоз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152" y="29304"/>
            <a:ext cx="9179808" cy="692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23488" y="-65595"/>
            <a:ext cx="9267488" cy="694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66675" algn="ctr">
              <a:lnSpc>
                <a:spcPct val="115000"/>
              </a:lnSpc>
              <a:spcAft>
                <a:spcPts val="0"/>
              </a:spcAft>
            </a:pPr>
            <a:endParaRPr lang="ru-RU" sz="3200" b="1" dirty="0" smtClean="0">
              <a:solidFill>
                <a:srgbClr val="C00000"/>
              </a:solidFill>
              <a:latin typeface="Verdana"/>
              <a:ea typeface="Times New Roman"/>
              <a:cs typeface="Times New Roman"/>
            </a:endParaRPr>
          </a:p>
          <a:p>
            <a:pPr marL="95250" marR="6667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Основные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патофизиологические механизмы развития гипоксемии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</a:p>
          <a:p>
            <a:pPr marL="95250" marR="66675"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312D34"/>
                </a:solidFill>
                <a:latin typeface="Verdana"/>
                <a:ea typeface="Times New Roman"/>
                <a:cs typeface="Times New Roman"/>
              </a:rPr>
              <a:t>   -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снижение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парциального давления кислорода 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   	во   вдыхаемом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воздухе;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-  общая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гиповентиляция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легких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-  нарушения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диффузии газов через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альвеоло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			капиллярную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мембрану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-   нарушение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вентиляционно-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перфузионного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			отношения;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-   шунт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(прямой сброс венозной крови в артериальную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		систему кровообращения).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снижение </a:t>
            </a:r>
            <a:r>
              <a:rPr lang="ru-RU" sz="2600" dirty="0">
                <a:latin typeface="Arial" pitchFamily="34" charset="0"/>
                <a:ea typeface="Verdana" pitchFamily="34" charset="0"/>
                <a:cs typeface="Arial" pitchFamily="34" charset="0"/>
              </a:rPr>
              <a:t>парциального давления кислорода </a:t>
            </a:r>
            <a:endParaRPr lang="ru-RU" sz="26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42900" indent="-342900" algn="just">
              <a:tabLst>
                <a:tab pos="457200" algn="l"/>
              </a:tabLst>
            </a:pPr>
            <a:r>
              <a:rPr lang="ru-RU" sz="26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	в </a:t>
            </a:r>
            <a:r>
              <a:rPr lang="ru-RU" sz="2600" dirty="0">
                <a:latin typeface="Arial" pitchFamily="34" charset="0"/>
                <a:ea typeface="Verdana" pitchFamily="34" charset="0"/>
                <a:cs typeface="Arial" pitchFamily="34" charset="0"/>
              </a:rPr>
              <a:t>смешанной венозной крови.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85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300" y="9951"/>
            <a:ext cx="9179300" cy="6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540" y="332656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Снижение парциального давления кислорода во вдыхаемом воздухе </a:t>
            </a: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может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отмечаться:</a:t>
            </a:r>
            <a:endParaRPr lang="ru-RU" sz="2600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/>
            <a:r>
              <a:rPr lang="ru-RU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- на </a:t>
            </a:r>
            <a:r>
              <a:rPr lang="ru-RU" sz="2600" dirty="0">
                <a:latin typeface="Arial" pitchFamily="34" charset="0"/>
                <a:ea typeface="Verdana" pitchFamily="34" charset="0"/>
                <a:cs typeface="Arial" pitchFamily="34" charset="0"/>
              </a:rPr>
              <a:t>больших высотах в результате уменьшения </a:t>
            </a:r>
            <a:r>
              <a:rPr lang="ru-RU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	атмосферного </a:t>
            </a:r>
            <a:r>
              <a:rPr lang="ru-RU" sz="2600" dirty="0">
                <a:latin typeface="Arial" pitchFamily="34" charset="0"/>
                <a:ea typeface="Verdana" pitchFamily="34" charset="0"/>
                <a:cs typeface="Arial" pitchFamily="34" charset="0"/>
              </a:rPr>
              <a:t>давления;</a:t>
            </a:r>
          </a:p>
          <a:p>
            <a:pPr lvl="0"/>
            <a:r>
              <a:rPr lang="ru-RU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- при </a:t>
            </a:r>
            <a:r>
              <a:rPr lang="ru-RU" sz="2600" dirty="0">
                <a:latin typeface="Arial" pitchFamily="34" charset="0"/>
                <a:ea typeface="Verdana" pitchFamily="34" charset="0"/>
                <a:cs typeface="Arial" pitchFamily="34" charset="0"/>
              </a:rPr>
              <a:t>ингаляции отравляющих газов;</a:t>
            </a:r>
          </a:p>
          <a:p>
            <a:pPr lvl="0"/>
            <a:r>
              <a:rPr lang="ru-RU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- вблизи </a:t>
            </a:r>
            <a:r>
              <a:rPr lang="ru-RU" sz="2600" dirty="0">
                <a:latin typeface="Arial" pitchFamily="34" charset="0"/>
                <a:ea typeface="Verdana" pitchFamily="34" charset="0"/>
                <a:cs typeface="Arial" pitchFamily="34" charset="0"/>
              </a:rPr>
              <a:t>огня из-за поглощения кислорода при </a:t>
            </a:r>
            <a:r>
              <a:rPr lang="ru-RU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	горении.</a:t>
            </a:r>
          </a:p>
          <a:p>
            <a:pPr lvl="0"/>
            <a:endParaRPr lang="ru-RU" sz="2600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            Общая </a:t>
            </a:r>
            <a:r>
              <a:rPr lang="ru-RU" sz="2600" b="1" dirty="0" err="1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гиповентиляция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легких</a:t>
            </a:r>
            <a:r>
              <a:rPr lang="ru-RU" sz="2600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600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при </a:t>
            </a:r>
            <a:r>
              <a:rPr lang="ru-RU" sz="26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гиповентиляции</a:t>
            </a:r>
            <a:r>
              <a:rPr lang="ru-RU" sz="2600" dirty="0">
                <a:latin typeface="Arial" pitchFamily="34" charset="0"/>
                <a:ea typeface="Verdana" pitchFamily="34" charset="0"/>
                <a:cs typeface="Arial" pitchFamily="34" charset="0"/>
              </a:rPr>
              <a:t> легких отмечается увеличение парциального давления СО2 в альвеолах. </a:t>
            </a:r>
            <a:endParaRPr lang="ru-RU" sz="26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Между </a:t>
            </a:r>
            <a:r>
              <a:rPr lang="ru-RU" sz="2600" dirty="0">
                <a:latin typeface="Arial" pitchFamily="34" charset="0"/>
                <a:ea typeface="Verdana" pitchFamily="34" charset="0"/>
                <a:cs typeface="Arial" pitchFamily="34" charset="0"/>
              </a:rPr>
              <a:t>давлением О2 и СО2 в альвеолах существует прямая связь, повышение последнего ведет к снижению давления О2 в альвеолах и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артериальной крови.</a:t>
            </a:r>
          </a:p>
        </p:txBody>
      </p:sp>
    </p:spTree>
    <p:extLst>
      <p:ext uri="{BB962C8B-B14F-4D97-AF65-F5344CB8AC3E}">
        <p14:creationId xmlns:p14="http://schemas.microsoft.com/office/powerpoint/2010/main" xmlns="" val="209638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20688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Нарушения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диффузии газов через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альвеоло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-капиллярную мембрану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При нарушении диффузии газов через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альвеоло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-капиллярную мембрану за время прохождения крови через легочные капилляры не достигается оптимального равновесия в содержании газов в крови и альвеолах. Этот феномен получил называние синдрома "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альвеолярно-капиллярного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блока".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Данный механизм развития гипоксемии характерен для интерстициальных заболеваний легких, таких как:</a:t>
            </a:r>
          </a:p>
          <a:p>
            <a:pPr lvl="0"/>
            <a:r>
              <a:rPr lang="ru-RU" sz="2600" dirty="0" err="1">
                <a:latin typeface="Arial" pitchFamily="34" charset="0"/>
                <a:cs typeface="Arial" pitchFamily="34" charset="0"/>
              </a:rPr>
              <a:t>альвеолиты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; интерстициальный фиброз;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сардоидоз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r>
              <a:rPr lang="ru-RU" sz="2600" dirty="0" err="1">
                <a:latin typeface="Arial" pitchFamily="34" charset="0"/>
                <a:cs typeface="Arial" pitchFamily="34" charset="0"/>
              </a:rPr>
              <a:t>асбестоз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карциноматоз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05357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" y="29433"/>
            <a:ext cx="9138240" cy="685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8902"/>
            <a:ext cx="856895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арушения </a:t>
            </a:r>
            <a:r>
              <a:rPr lang="ru-RU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вентиляционно-</a:t>
            </a:r>
            <a:r>
              <a:rPr lang="ru-RU" sz="3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перфузионного</a:t>
            </a:r>
            <a:r>
              <a:rPr lang="ru-RU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отношения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/>
            </a:r>
            <a:br>
              <a:rPr lang="ru-RU" sz="3400" dirty="0">
                <a:latin typeface="Arial" pitchFamily="34" charset="0"/>
                <a:cs typeface="Arial" pitchFamily="34" charset="0"/>
              </a:rPr>
            </a:b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Вентиляционно-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перфузионный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дисбаланс является наиболее частым механизмом, приводящим к развитию гипоксемии.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Неравномерность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вентиляционно-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перфузионных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отношений может увеличиваться: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- с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возрастом;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- при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изменении положения тела и объема легких;</a:t>
            </a:r>
          </a:p>
          <a:p>
            <a:pPr lvl="0"/>
            <a:r>
              <a:rPr lang="ru-RU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- при </a:t>
            </a:r>
            <a:r>
              <a:rPr lang="ru-RU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заболеваниях дыхательных путей, альвеол или </a:t>
            </a:r>
            <a:r>
              <a:rPr lang="ru-RU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- интерстициальной </a:t>
            </a:r>
            <a:r>
              <a:rPr lang="ru-RU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ткани легких.</a:t>
            </a:r>
          </a:p>
        </p:txBody>
      </p:sp>
    </p:spTree>
    <p:extLst>
      <p:ext uri="{BB962C8B-B14F-4D97-AF65-F5344CB8AC3E}">
        <p14:creationId xmlns:p14="http://schemas.microsoft.com/office/powerpoint/2010/main" xmlns="" val="310667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8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Определение ДН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280" y="912267"/>
            <a:ext cx="8389440" cy="487895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30000"/>
              </a:lnSpc>
              <a:buNone/>
            </a:pPr>
            <a:endParaRPr lang="ru-RU" altLang="ru-RU" sz="7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ru-RU" altLang="ru-RU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Дыхательная недостаточность –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altLang="ru-RU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 человека,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altLang="ru-RU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которого в условиях покоя, вследствие нарушения дыхательной функции напряжение кислорода в артериальной крови (раО</a:t>
            </a:r>
            <a:r>
              <a:rPr lang="ru-RU" altLang="ru-RU" sz="7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ниже </a:t>
            </a:r>
            <a:r>
              <a:rPr lang="ru-RU" altLang="ru-RU" sz="7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мм</a:t>
            </a:r>
            <a:r>
              <a:rPr lang="en-US" altLang="ru-RU" sz="7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Hg</a:t>
            </a:r>
            <a:r>
              <a:rPr lang="ru-RU" altLang="ru-RU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или парциальное напряжение  углекислого газа в артериальной крови (раСО</a:t>
            </a:r>
            <a:r>
              <a:rPr lang="ru-RU" altLang="ru-RU" sz="7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выше </a:t>
            </a:r>
            <a:r>
              <a:rPr lang="ru-RU" altLang="ru-RU" sz="7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мм </a:t>
            </a:r>
            <a:r>
              <a:rPr lang="en-US" altLang="ru-RU" sz="7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endParaRPr lang="ru-RU" altLang="ru-RU" sz="7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endParaRPr lang="ru-RU" altLang="ru-RU" sz="7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ru-RU" altLang="ru-RU" sz="4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ru-R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97463" y="6237312"/>
            <a:ext cx="3363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ru-RU" sz="2600" b="1" dirty="0" err="1"/>
              <a:t>E.J.M.Campbell</a:t>
            </a:r>
            <a:r>
              <a:rPr lang="en-US" altLang="ru-RU" sz="2600" b="1" dirty="0"/>
              <a:t>, 1965</a:t>
            </a:r>
            <a:endParaRPr lang="ru-RU" altLang="ru-RU" sz="2600" b="1" dirty="0"/>
          </a:p>
        </p:txBody>
      </p:sp>
    </p:spTree>
    <p:extLst>
      <p:ext uri="{BB962C8B-B14F-4D97-AF65-F5344CB8AC3E}">
        <p14:creationId xmlns:p14="http://schemas.microsoft.com/office/powerpoint/2010/main" xmlns="" val="12127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5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02358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Шунтирование </a:t>
            </a: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крови</a:t>
            </a:r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4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шунтировании бедная кислородом венозная кровь или полностью минует легочное циркуляторное русло — анатомический шунт (при внутрисердечных и внутрилегочных сосудистых дефектах), или проходит через сосуды в участках легких, где не происходит газообмен — альвеолярный шунт (например, через сосуды, расположенные в зонах полного ателектаза).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Гипоксемия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причиной которой является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внутрилегочный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шунт, плохо поддается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кислородотерапии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даже с высокой FiO2.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76687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1168" y="188640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Снижение парциального напряжения кислорода в смешанной венозной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крови</a:t>
            </a:r>
          </a:p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зависит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от баланса между доставкой и потреблением кислорода. Любой фактор, нарушающий этот баланс, может привести к снижению SvO2.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Данный механизм играет важную роль в развитии дыхательной недостаточности при: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- шоке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различной этиологии;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- тромбоэмболии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легочной артерии;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- физической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нагрузке у пациентов с хроническими легочными заболеваниями.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29605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Механизмы развития гиперкапнии: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4000" dirty="0" smtClean="0">
                <a:latin typeface="Arial" pitchFamily="34" charset="0"/>
                <a:cs typeface="Arial" pitchFamily="34" charset="0"/>
              </a:rPr>
              <a:t>- общая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гиповентиляция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легких;</a:t>
            </a:r>
          </a:p>
          <a:p>
            <a:pPr lvl="0"/>
            <a:r>
              <a:rPr lang="ru-RU" sz="4000" dirty="0" smtClean="0">
                <a:latin typeface="Arial" pitchFamily="34" charset="0"/>
                <a:cs typeface="Arial" pitchFamily="34" charset="0"/>
              </a:rPr>
              <a:t>- увеличение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объема физиологического мертвого пространства;</a:t>
            </a:r>
          </a:p>
          <a:p>
            <a:pPr lvl="0"/>
            <a:r>
              <a:rPr lang="ru-RU" sz="4000" dirty="0" smtClean="0">
                <a:latin typeface="Arial" pitchFamily="34" charset="0"/>
                <a:cs typeface="Arial" pitchFamily="34" charset="0"/>
              </a:rPr>
              <a:t>- повышение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продукции СО2.</a:t>
            </a:r>
          </a:p>
        </p:txBody>
      </p:sp>
    </p:spTree>
    <p:extLst>
      <p:ext uri="{BB962C8B-B14F-4D97-AF65-F5344CB8AC3E}">
        <p14:creationId xmlns:p14="http://schemas.microsoft.com/office/powerpoint/2010/main" xmlns="" val="25699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69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Клинические проявления дыхательной недостаточности 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зависят </a:t>
            </a:r>
            <a:r>
              <a:rPr lang="ru-RU" dirty="0">
                <a:latin typeface="Arial" pitchFamily="34" charset="0"/>
                <a:cs typeface="Arial" pitchFamily="34" charset="0"/>
              </a:rPr>
              <a:t>от этиологии и типа дыхательной недостаточности, ее тяжести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Наиболее </a:t>
            </a:r>
            <a:r>
              <a:rPr lang="ru-RU" dirty="0">
                <a:latin typeface="Arial" pitchFamily="34" charset="0"/>
                <a:cs typeface="Arial" pitchFamily="34" charset="0"/>
              </a:rPr>
              <a:t>универсальными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симптомами                  дыхательной 	недостаточности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являются: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одышка;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симптомы гипоксемии;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признаки гиперкапнии,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признаки утомления и слабости дыхательной мускулатуры.</a:t>
            </a:r>
          </a:p>
        </p:txBody>
      </p:sp>
    </p:spTree>
    <p:extLst>
      <p:ext uri="{BB962C8B-B14F-4D97-AF65-F5344CB8AC3E}">
        <p14:creationId xmlns:p14="http://schemas.microsoft.com/office/powerpoint/2010/main" xmlns="" val="9402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602128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Самым характерным симптомом дыхательной недостаточности является одышка, которая определяется пациентами с дыхательной недостаточности как "ощущение дыхательного усилия" и очень тесно связана с активностью дыхательных мышц и дыхательного центра.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Прямой связи между выраженностью одышки и степенью гипоксемии и гиперкапнии практически нет, поэтому этот критерий не является объективным признаком тяжести дыхательной недостаточности и не используется в классификациях.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2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429"/>
            <a:ext cx="9117280" cy="687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632" y="260648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Клинические проявления гипоксемии трудно отграничить от других проявлений дыхательной недостаточности (например гиперкапнии).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Важным клиническим признаком гипоксемии является цианоз,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который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отражает ее тяжесть независимо от причины и появляется обычно при РaO2 &lt; 60 мм рт. ст. и PaО2 &lt; 90 % (при нормальном уровне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Нb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lvl="0"/>
            <a:r>
              <a:rPr lang="ru-RU" sz="2400" dirty="0">
                <a:latin typeface="Arial" pitchFamily="34" charset="0"/>
                <a:cs typeface="Arial" pitchFamily="34" charset="0"/>
              </a:rPr>
              <a:t>Характерными гемодинамическими эффектами гипоксемии являются тахикардия и умеренная артериальная гипотония.</a:t>
            </a:r>
          </a:p>
          <a:p>
            <a:pPr lvl="0"/>
            <a:r>
              <a:rPr lang="ru-RU" sz="2400" dirty="0">
                <a:latin typeface="Arial" pitchFamily="34" charset="0"/>
                <a:cs typeface="Arial" pitchFamily="34" charset="0"/>
              </a:rPr>
              <a:t>При снижении Ра02 до 55 мм рт. ст. отмечается нарушения памяти на текущие события, а при уменьшении РаО2 до 30 мм рт. ст. происходит потеря сознания.</a:t>
            </a:r>
          </a:p>
          <a:p>
            <a:pPr lvl="0"/>
            <a:r>
              <a:rPr lang="ru-RU" sz="2400" dirty="0">
                <a:latin typeface="Arial" pitchFamily="34" charset="0"/>
                <a:cs typeface="Arial" pitchFamily="34" charset="0"/>
              </a:rPr>
              <a:t>Признаками хронической гипоксемии являются вторичная полицитемия и легочная артериальная гипертензия.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022819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проявления гиперкапнии: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992888" cy="446449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800" dirty="0" smtClean="0">
                <a:latin typeface="Arial" pitchFamily="34" charset="0"/>
                <a:cs typeface="Arial" pitchFamily="34" charset="0"/>
              </a:rPr>
              <a:t>гемодинамические </a:t>
            </a:r>
            <a:r>
              <a:rPr lang="ru-RU" sz="3800" dirty="0">
                <a:latin typeface="Arial" pitchFamily="34" charset="0"/>
                <a:cs typeface="Arial" pitchFamily="34" charset="0"/>
              </a:rPr>
              <a:t>эффекты:</a:t>
            </a:r>
          </a:p>
          <a:p>
            <a:pPr lvl="0"/>
            <a:r>
              <a:rPr lang="ru-RU" sz="3800" dirty="0">
                <a:latin typeface="Arial" pitchFamily="34" charset="0"/>
                <a:cs typeface="Arial" pitchFamily="34" charset="0"/>
              </a:rPr>
              <a:t>тахикардия;</a:t>
            </a:r>
          </a:p>
          <a:p>
            <a:pPr lvl="0"/>
            <a:r>
              <a:rPr lang="ru-RU" sz="3800" dirty="0">
                <a:latin typeface="Arial" pitchFamily="34" charset="0"/>
                <a:cs typeface="Arial" pitchFamily="34" charset="0"/>
              </a:rPr>
              <a:t>повышение сердечного выброса,</a:t>
            </a:r>
          </a:p>
          <a:p>
            <a:pPr lvl="0"/>
            <a:r>
              <a:rPr lang="ru-RU" sz="3800" dirty="0">
                <a:latin typeface="Arial" pitchFamily="34" charset="0"/>
                <a:cs typeface="Arial" pitchFamily="34" charset="0"/>
              </a:rPr>
              <a:t>системная </a:t>
            </a:r>
            <a:r>
              <a:rPr lang="ru-RU" sz="3800" dirty="0" err="1">
                <a:latin typeface="Arial" pitchFamily="34" charset="0"/>
                <a:cs typeface="Arial" pitchFamily="34" charset="0"/>
              </a:rPr>
              <a:t>вазодилатация</a:t>
            </a:r>
            <a:r>
              <a:rPr lang="ru-RU" sz="3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r>
              <a:rPr lang="ru-RU" sz="3800" dirty="0">
                <a:latin typeface="Arial" pitchFamily="34" charset="0"/>
                <a:cs typeface="Arial" pitchFamily="34" charset="0"/>
              </a:rPr>
              <a:t>эффекты со стороны центральной нервной системы:</a:t>
            </a:r>
          </a:p>
          <a:p>
            <a:pPr lvl="0"/>
            <a:r>
              <a:rPr lang="ru-RU" sz="3800" dirty="0">
                <a:latin typeface="Arial" pitchFamily="34" charset="0"/>
                <a:cs typeface="Arial" pitchFamily="34" charset="0"/>
              </a:rPr>
              <a:t>хлопающий тремор;</a:t>
            </a:r>
          </a:p>
          <a:p>
            <a:pPr lvl="0"/>
            <a:r>
              <a:rPr lang="ru-RU" sz="3800" dirty="0">
                <a:latin typeface="Arial" pitchFamily="34" charset="0"/>
                <a:cs typeface="Arial" pitchFamily="34" charset="0"/>
              </a:rPr>
              <a:t>бессонница;</a:t>
            </a:r>
          </a:p>
          <a:p>
            <a:pPr lvl="0"/>
            <a:r>
              <a:rPr lang="ru-RU" sz="3800" dirty="0">
                <a:latin typeface="Arial" pitchFamily="34" charset="0"/>
                <a:cs typeface="Arial" pitchFamily="34" charset="0"/>
              </a:rPr>
              <a:t>частые пробуждения ночью и сонливость в дневное время;</a:t>
            </a:r>
          </a:p>
          <a:p>
            <a:pPr lvl="0"/>
            <a:r>
              <a:rPr lang="ru-RU" sz="3800" dirty="0">
                <a:latin typeface="Arial" pitchFamily="34" charset="0"/>
                <a:cs typeface="Arial" pitchFamily="34" charset="0"/>
              </a:rPr>
              <a:t>утренние головные боли;</a:t>
            </a:r>
          </a:p>
          <a:p>
            <a:pPr lvl="0"/>
            <a:r>
              <a:rPr lang="ru-RU" sz="3800" dirty="0">
                <a:latin typeface="Arial" pitchFamily="34" charset="0"/>
                <a:cs typeface="Arial" pitchFamily="34" charset="0"/>
              </a:rPr>
              <a:t>тошнота.</a:t>
            </a:r>
          </a:p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9402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60" y="0"/>
            <a:ext cx="9129112" cy="688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016" y="548680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Основным методом диагностики и оценки тяжести дыхательной недостаточности 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исследование газов крови и кислотно-щелочного состояния. Наибольшее значение принадлежит динамическому наблюдению за следующими показателями: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- РаО2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- РаСО2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pH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- уровень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бикарбонатов артериальной крови.</a:t>
            </a:r>
          </a:p>
        </p:txBody>
      </p:sp>
    </p:spTree>
    <p:extLst>
      <p:ext uri="{BB962C8B-B14F-4D97-AF65-F5344CB8AC3E}">
        <p14:creationId xmlns:p14="http://schemas.microsoft.com/office/powerpoint/2010/main" xmlns="" val="1906357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функции внешнего дыхания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Различные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тесты позволяют оценить проходимость верхних и нижних дыхательных путей, состояние легочной паренхимы, сосудистой системы легких и дыхательных мышц. Эти данные позволяют не только уточнить тяжесть дыхательной недостаточности и вести динамическое наблюдение за состоянием пациента, но и определять возможные механизмы развития дыхательной недостаточности, оценить эффективность проводимой терапии. Оцениваются следующие показатели:</a:t>
            </a:r>
          </a:p>
          <a:p>
            <a:pPr lvl="0"/>
            <a:r>
              <a:rPr lang="ru-RU" sz="3400" dirty="0">
                <a:latin typeface="Arial" pitchFamily="34" charset="0"/>
                <a:cs typeface="Arial" pitchFamily="34" charset="0"/>
              </a:rPr>
              <a:t>ЖЕЛ;</a:t>
            </a:r>
          </a:p>
          <a:p>
            <a:pPr lvl="0"/>
            <a:r>
              <a:rPr lang="ru-RU" sz="3400" dirty="0">
                <a:latin typeface="Arial" pitchFamily="34" charset="0"/>
                <a:cs typeface="Arial" pitchFamily="34" charset="0"/>
              </a:rPr>
              <a:t>ФЖЕЛ;</a:t>
            </a:r>
          </a:p>
          <a:p>
            <a:pPr lvl="0"/>
            <a:r>
              <a:rPr lang="ru-RU" sz="3400" dirty="0">
                <a:latin typeface="Arial" pitchFamily="34" charset="0"/>
                <a:cs typeface="Arial" pitchFamily="34" charset="0"/>
              </a:rPr>
              <a:t>ОФВ1;</a:t>
            </a:r>
          </a:p>
          <a:p>
            <a:pPr lvl="0"/>
            <a:r>
              <a:rPr lang="ru-RU" sz="3400" dirty="0">
                <a:latin typeface="Arial" pitchFamily="34" charset="0"/>
                <a:cs typeface="Arial" pitchFamily="34" charset="0"/>
              </a:rPr>
              <a:t>пиковая скорость выдоха.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2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Дифференциальный диагноз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Диагноз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дыхательной недостаточности достоверен и не требует проведения дифференциальной диагностики.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7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66" y="188640"/>
            <a:ext cx="8913126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40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/>
          </a:bodyPr>
          <a:lstStyle/>
          <a:p>
            <a:pPr marL="441325" indent="-441325"/>
            <a:endParaRPr lang="ru-RU" sz="3600" dirty="0" smtClean="0"/>
          </a:p>
          <a:p>
            <a:pPr marL="441325" indent="-441325"/>
            <a:endParaRPr lang="ru-RU" sz="3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9" y="-7641"/>
            <a:ext cx="9126811" cy="684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Общие принципы лечения</a:t>
            </a:r>
            <a:r>
              <a:rPr lang="ru-RU" sz="9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9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5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терапии дыхательной недостаточности: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 fontScale="92500"/>
          </a:bodyPr>
          <a:lstStyle/>
          <a:p>
            <a:pPr lvl="0" fontAlgn="t"/>
            <a:r>
              <a:rPr lang="ru-RU" sz="3600" dirty="0" smtClean="0">
                <a:latin typeface="Arial" pitchFamily="34" charset="0"/>
                <a:cs typeface="Arial" pitchFamily="34" charset="0"/>
              </a:rPr>
              <a:t>устранение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причины, приведшей к развитию дыхательной недостаточности;</a:t>
            </a:r>
          </a:p>
          <a:p>
            <a:pPr lvl="0" fontAlgn="t"/>
            <a:r>
              <a:rPr lang="ru-RU" sz="3600" dirty="0" smtClean="0">
                <a:latin typeface="Arial" pitchFamily="34" charset="0"/>
                <a:cs typeface="Arial" pitchFamily="34" charset="0"/>
              </a:rPr>
              <a:t>поддержание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проходимости дыхательных путей;</a:t>
            </a:r>
          </a:p>
          <a:p>
            <a:pPr lvl="0" fontAlgn="t"/>
            <a:r>
              <a:rPr lang="ru-RU" sz="3600" dirty="0">
                <a:latin typeface="Arial" pitchFamily="34" charset="0"/>
                <a:cs typeface="Arial" pitchFamily="34" charset="0"/>
              </a:rPr>
              <a:t>нормализация транспорта кислорода</a:t>
            </a:r>
          </a:p>
          <a:p>
            <a:pPr lvl="0" fontAlgn="t"/>
            <a:r>
              <a:rPr lang="ru-RU" sz="3600" dirty="0">
                <a:latin typeface="Arial" pitchFamily="34" charset="0"/>
                <a:cs typeface="Arial" pitchFamily="34" charset="0"/>
              </a:rPr>
              <a:t>снижение нагрузки на аппарат дыхания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2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60" y="1"/>
            <a:ext cx="9164842" cy="687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-79654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Устранение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причины, приведшей к развитию дыхательной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недостаточности</a:t>
            </a:r>
          </a:p>
          <a:p>
            <a:pPr lvl="0" fontAlgn="t"/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Устранить причину, приведшую к развитию дыхательной недостаточности, в большинстве случаев возможно лишь при острой дыхательной недостаточности, так,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например:</a:t>
            </a:r>
          </a:p>
          <a:p>
            <a:pPr lvl="0" fontAlgn="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инфекциях трахеобронхиального дерева и 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пневмония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назначаются противомикробные лекарственные средства</a:t>
            </a:r>
          </a:p>
          <a:p>
            <a:pPr lvl="0" fontAlgn="t"/>
            <a:r>
              <a:rPr lang="ru-RU" sz="2400" dirty="0">
                <a:latin typeface="Arial" pitchFamily="34" charset="0"/>
                <a:cs typeface="Arial" pitchFamily="34" charset="0"/>
              </a:rPr>
              <a:t>при 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пневмотораксе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и плеврите проводят дренирование плевральной полости;</a:t>
            </a:r>
          </a:p>
          <a:p>
            <a:pPr lvl="0" fontAlgn="t"/>
            <a:r>
              <a:rPr lang="ru-RU" sz="2400" dirty="0">
                <a:latin typeface="Arial" pitchFamily="34" charset="0"/>
                <a:cs typeface="Arial" pitchFamily="34" charset="0"/>
              </a:rPr>
              <a:t>при </a:t>
            </a:r>
            <a:r>
              <a:rPr lang="ru-RU" sz="2400" u="sng" dirty="0" err="1" smtClean="0">
                <a:latin typeface="Arial" pitchFamily="34" charset="0"/>
                <a:cs typeface="Arial" pitchFamily="34" charset="0"/>
              </a:rPr>
              <a:t>тромбэмболии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 легочной ар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терии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проводят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тромболитическую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терапию;</a:t>
            </a:r>
          </a:p>
          <a:p>
            <a:pPr lvl="0" fontAlgn="t"/>
            <a:r>
              <a:rPr lang="ru-RU" sz="2400" dirty="0">
                <a:latin typeface="Arial" pitchFamily="34" charset="0"/>
                <a:cs typeface="Arial" pitchFamily="34" charset="0"/>
              </a:rPr>
              <a:t>при механической обструкции дыхательных путей удаляют инородное тело.</a:t>
            </a:r>
          </a:p>
          <a:p>
            <a:pPr fontAlgn="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065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39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717496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 fontAlgn="t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хронической дыхательной недостаточности очень редко удается радикально изменить течение дыхательной недостаточности, хотя в последнее время и это стало возможным благодаря трансплантации легких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 fontAlgn="t"/>
            <a:r>
              <a:rPr lang="ru-RU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при </a:t>
            </a:r>
            <a:r>
              <a:rPr lang="ru-RU" sz="3600" u="sng" dirty="0">
                <a:latin typeface="Arial" pitchFamily="34" charset="0"/>
                <a:cs typeface="Arial" pitchFamily="34" charset="0"/>
              </a:rPr>
              <a:t>ХОБЛ, интерстициальном легочном фиброзе, </a:t>
            </a:r>
            <a:r>
              <a:rPr lang="ru-RU" sz="3600" u="sng" dirty="0" err="1">
                <a:latin typeface="Arial" pitchFamily="34" charset="0"/>
                <a:cs typeface="Arial" pitchFamily="34" charset="0"/>
              </a:rPr>
              <a:t>муковисцидозе</a:t>
            </a:r>
            <a:r>
              <a:rPr lang="ru-RU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др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303406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8" y="-358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Поддержание проходимости дыхательных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путей</a:t>
            </a:r>
          </a:p>
          <a:p>
            <a:r>
              <a:rPr lang="ru-R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err="1">
                <a:latin typeface="Arial" pitchFamily="34" charset="0"/>
                <a:cs typeface="Arial" pitchFamily="34" charset="0"/>
              </a:rPr>
              <a:t>Бронхолитические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муколитические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лекарственные средства применяются не только при </a:t>
            </a:r>
            <a:r>
              <a:rPr lang="ru-RU" sz="3200" u="sng" dirty="0">
                <a:latin typeface="Arial" pitchFamily="34" charset="0"/>
                <a:cs typeface="Arial" pitchFamily="34" charset="0"/>
                <a:hlinkClick r:id="rId3"/>
              </a:rPr>
              <a:t>ХОБЛ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и</a:t>
            </a:r>
            <a:r>
              <a:rPr lang="ru-RU" sz="3200" u="sng" dirty="0" err="1">
                <a:latin typeface="Arial" pitchFamily="34" charset="0"/>
                <a:cs typeface="Arial" pitchFamily="34" charset="0"/>
                <a:hlinkClick r:id="rId4"/>
              </a:rPr>
              <a:t>бронхиальной</a:t>
            </a:r>
            <a:r>
              <a:rPr lang="ru-RU" sz="3200" u="sng" dirty="0">
                <a:latin typeface="Arial" pitchFamily="34" charset="0"/>
                <a:cs typeface="Arial" pitchFamily="34" charset="0"/>
                <a:hlinkClick r:id="rId4"/>
              </a:rPr>
              <a:t> астмы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но и при дыхательной недостаточности другой этиологии (за счет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бронхоспазма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и нарушения отхождения мокроты часто развивается </a:t>
            </a:r>
            <a:r>
              <a:rPr lang="ru-RU" sz="3200" u="sng" dirty="0">
                <a:latin typeface="Arial" pitchFamily="34" charset="0"/>
                <a:cs typeface="Arial" pitchFamily="34" charset="0"/>
                <a:hlinkClick r:id="rId5"/>
              </a:rPr>
              <a:t>обструкция дыхательных путей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3003367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800" dirty="0">
                <a:latin typeface="Arial" pitchFamily="34" charset="0"/>
                <a:cs typeface="Arial" pitchFamily="34" charset="0"/>
              </a:rPr>
              <a:t>В ряде случаев проходимость дыхательных путей может быть восстановлена только при помощи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эндотрахеальной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интубации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Уровень доказательности - 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fontAlgn="t"/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Интубация трахеи позволяет:</a:t>
            </a:r>
          </a:p>
          <a:p>
            <a:pPr lvl="0" fontAlgn="t"/>
            <a:r>
              <a:rPr lang="ru-RU" sz="2800" dirty="0" smtClean="0">
                <a:latin typeface="Arial" pitchFamily="34" charset="0"/>
                <a:cs typeface="Arial" pitchFamily="34" charset="0"/>
              </a:rPr>
              <a:t>- предотвратить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аспирацию (особенно актуально у пациентов в бессознательном состоянии);</a:t>
            </a:r>
          </a:p>
          <a:p>
            <a:pPr lvl="0" fontAlgn="t"/>
            <a:r>
              <a:rPr lang="ru-RU" sz="2800" dirty="0" smtClean="0">
                <a:latin typeface="Arial" pitchFamily="34" charset="0"/>
                <a:cs typeface="Arial" pitchFamily="34" charset="0"/>
              </a:rPr>
              <a:t>- обеспечить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удаление бронхиального секрета из нижних отделов дыхательных путей;</a:t>
            </a:r>
          </a:p>
          <a:p>
            <a:pPr lvl="0" fontAlgn="t"/>
            <a:r>
              <a:rPr lang="ru-RU" sz="2800" dirty="0" smtClean="0">
                <a:latin typeface="Arial" pitchFamily="34" charset="0"/>
                <a:cs typeface="Arial" pitchFamily="34" charset="0"/>
              </a:rPr>
              <a:t>- устранить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механическую обструкции верхних дыхательных путей;</a:t>
            </a:r>
          </a:p>
          <a:p>
            <a:pPr lvl="0" fontAlgn="t"/>
            <a:r>
              <a:rPr lang="ru-RU" sz="2800" dirty="0" smtClean="0">
                <a:latin typeface="Arial" pitchFamily="34" charset="0"/>
                <a:cs typeface="Arial" pitchFamily="34" charset="0"/>
              </a:rPr>
              <a:t>-при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необходимости обеспечить проведение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ивл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50412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76664"/>
          </a:xfrm>
        </p:spPr>
        <p:txBody>
          <a:bodyPr>
            <a:normAutofit fontScale="85000" lnSpcReduction="20000"/>
          </a:bodyPr>
          <a:lstStyle/>
          <a:p>
            <a:pPr marL="0" indent="0" algn="ctr" fontAlgn="t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4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Нормализация </a:t>
            </a:r>
            <a:r>
              <a:rPr lang="ru-RU" sz="4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транспорта </a:t>
            </a:r>
            <a:r>
              <a:rPr lang="ru-RU" sz="4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кислорода</a:t>
            </a:r>
          </a:p>
          <a:p>
            <a:pPr fontAlgn="t"/>
            <a:r>
              <a:rPr lang="ru-RU" sz="3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Главной задачей лечения дыхательной недостаточности является обеспечение нормального уровня РаО2, так как выраженная гипоксемия обладает потенциально летальными эффектами.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Способы улучшения транспорта О2:</a:t>
            </a:r>
          </a:p>
          <a:p>
            <a:pPr lvl="0" fontAlgn="t"/>
            <a:r>
              <a:rPr lang="ru-RU" dirty="0" err="1">
                <a:latin typeface="Arial" pitchFamily="34" charset="0"/>
                <a:cs typeface="Arial" pitchFamily="34" charset="0"/>
              </a:rPr>
              <a:t>кислородотерапия</a:t>
            </a:r>
            <a:r>
              <a:rPr lang="ru-RU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 fontAlgn="t"/>
            <a:r>
              <a:rPr lang="ru-RU" dirty="0">
                <a:latin typeface="Arial" pitchFamily="34" charset="0"/>
                <a:cs typeface="Arial" pitchFamily="34" charset="0"/>
              </a:rPr>
              <a:t>использование методов, позволяющих создавать положительное давление в дыхательных путях;</a:t>
            </a:r>
          </a:p>
          <a:p>
            <a:pPr lvl="0" fontAlgn="t"/>
            <a:r>
              <a:rPr lang="ru-RU" dirty="0">
                <a:latin typeface="Arial" pitchFamily="34" charset="0"/>
                <a:cs typeface="Arial" pitchFamily="34" charset="0"/>
              </a:rPr>
              <a:t>фармакотерапия;</a:t>
            </a:r>
          </a:p>
          <a:p>
            <a:pPr lvl="0" fontAlgn="t"/>
            <a:r>
              <a:rPr lang="ru-RU" dirty="0">
                <a:latin typeface="Arial" pitchFamily="34" charset="0"/>
                <a:cs typeface="Arial" pitchFamily="34" charset="0"/>
              </a:rPr>
              <a:t>изменение положения тела;</a:t>
            </a:r>
          </a:p>
          <a:p>
            <a:pPr lvl="0" fontAlgn="t"/>
            <a:r>
              <a:rPr lang="ru-RU" dirty="0">
                <a:latin typeface="Arial" pitchFamily="34" charset="0"/>
                <a:cs typeface="Arial" pitchFamily="34" charset="0"/>
              </a:rPr>
              <a:t>оптимизации сердечного выброса и гематокрита.</a:t>
            </a:r>
          </a:p>
        </p:txBody>
      </p:sp>
    </p:spTree>
    <p:extLst>
      <p:ext uri="{BB962C8B-B14F-4D97-AF65-F5344CB8AC3E}">
        <p14:creationId xmlns:p14="http://schemas.microsoft.com/office/powerpoint/2010/main" xmlns="" val="41337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Кислородотерапия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Гипоксемия представляет реальную угрозу для жизни больного, поэтому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кислородотерапия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является приоритетным направлением терапии ДН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кислородотерапии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является достижение РаО2 в пределах 60–65 мм рт. ст. и сатурации артериальной крови SaO2&gt;90%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7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144" y="188640"/>
            <a:ext cx="8892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Показание к неотложной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кислородотерапии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t"/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t"/>
            <a:r>
              <a:rPr lang="ru-RU" sz="2800" dirty="0" smtClean="0">
                <a:latin typeface="Arial" pitchFamily="34" charset="0"/>
                <a:cs typeface="Arial" pitchFamily="34" charset="0"/>
              </a:rPr>
              <a:t>РаО2 &lt; 60 мм рт. ст. или SаО2 &lt; 90% </a:t>
            </a:r>
          </a:p>
          <a:p>
            <a:pPr lvl="0" algn="ctr" fontAlgn="t"/>
            <a:r>
              <a:rPr lang="ru-RU" sz="2800" dirty="0" smtClean="0">
                <a:latin typeface="Arial" pitchFamily="34" charset="0"/>
                <a:cs typeface="Arial" pitchFamily="34" charset="0"/>
              </a:rPr>
              <a:t>(при дыхании воздухом).</a:t>
            </a:r>
          </a:p>
          <a:p>
            <a:pPr algn="ctr" fontAlgn="t"/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312" y="2568119"/>
            <a:ext cx="5966278" cy="396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7324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6" y="0"/>
            <a:ext cx="9122634" cy="684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Показания к длительной </a:t>
            </a:r>
            <a:r>
              <a:rPr lang="ru-RU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кислородотерапии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fontAlgn="t"/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fontAlgn="t"/>
            <a:r>
              <a:rPr lang="ru-RU" sz="3600" dirty="0">
                <a:latin typeface="Arial" pitchFamily="34" charset="0"/>
                <a:cs typeface="Arial" pitchFamily="34" charset="0"/>
              </a:rPr>
              <a:t>РаО2 &lt; 55 мм рт. ст. или SаО2 &lt; 88% в покое (при дыхании воздухом);</a:t>
            </a:r>
          </a:p>
          <a:p>
            <a:pPr lvl="0" fontAlgn="t"/>
            <a:r>
              <a:rPr lang="ru-RU" sz="3600" dirty="0">
                <a:latin typeface="Arial" pitchFamily="34" charset="0"/>
                <a:cs typeface="Arial" pitchFamily="34" charset="0"/>
              </a:rPr>
              <a:t>PаО2  56—59 мм рт. ст. или SаО2  89% при наличии:</a:t>
            </a:r>
          </a:p>
          <a:p>
            <a:pPr lvl="0" fontAlgn="t"/>
            <a:r>
              <a:rPr lang="ru-RU" sz="3600" dirty="0">
                <a:latin typeface="Arial" pitchFamily="34" charset="0"/>
                <a:cs typeface="Arial" pitchFamily="34" charset="0"/>
              </a:rPr>
              <a:t>легочного сердца;</a:t>
            </a:r>
          </a:p>
          <a:p>
            <a:pPr lvl="0" fontAlgn="t"/>
            <a:r>
              <a:rPr lang="ru-RU" sz="3600" dirty="0">
                <a:latin typeface="Arial" pitchFamily="34" charset="0"/>
                <a:cs typeface="Arial" pitchFamily="34" charset="0"/>
              </a:rPr>
              <a:t>эритроцитоза (III &gt; 55%).</a:t>
            </a:r>
          </a:p>
        </p:txBody>
      </p:sp>
    </p:spTree>
    <p:extLst>
      <p:ext uri="{BB962C8B-B14F-4D97-AF65-F5344CB8AC3E}">
        <p14:creationId xmlns:p14="http://schemas.microsoft.com/office/powerpoint/2010/main" xmlns="" val="264459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ЭПИДЕМИОЛОГИЯ</a:t>
            </a:r>
            <a:r>
              <a:rPr lang="ru-RU" sz="5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5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5172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приблизительным оценкам в промышленно развитых странах, число пациентов с хронической дыхательной недостаточностью, требующих проведения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кислородотерапии</a:t>
            </a:r>
            <a:r>
              <a:rPr lang="ru-RU" dirty="0">
                <a:latin typeface="Arial" pitchFamily="34" charset="0"/>
                <a:cs typeface="Arial" pitchFamily="34" charset="0"/>
              </a:rPr>
              <a:t> или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длительной домашней вентиляции </a:t>
            </a:r>
            <a:r>
              <a:rPr lang="ru-RU" dirty="0">
                <a:latin typeface="Arial" pitchFamily="34" charset="0"/>
                <a:cs typeface="Arial" pitchFamily="34" charset="0"/>
              </a:rPr>
              <a:t>легких (в основном пациенты с </a:t>
            </a:r>
            <a:r>
              <a:rPr lang="ru-RU" u="sng" dirty="0">
                <a:latin typeface="Arial" pitchFamily="34" charset="0"/>
                <a:cs typeface="Arial" pitchFamily="34" charset="0"/>
                <a:hlinkClick r:id="rId3"/>
              </a:rPr>
              <a:t>ХОБЛ</a:t>
            </a:r>
            <a:r>
              <a:rPr lang="ru-RU" dirty="0">
                <a:latin typeface="Arial" pitchFamily="34" charset="0"/>
                <a:cs typeface="Arial" pitchFamily="34" charset="0"/>
              </a:rPr>
              <a:t>, реже с легочными фиброзами, заболеваниями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грудной </a:t>
            </a:r>
            <a:r>
              <a:rPr lang="ru-RU" dirty="0">
                <a:latin typeface="Arial" pitchFamily="34" charset="0"/>
                <a:cs typeface="Arial" pitchFamily="34" charset="0"/>
              </a:rPr>
              <a:t>клетки, дыхательных мышц и др.), составляет около 8—10 человек на 10 000 населения.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02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Одним 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хорошо известных осложнений О2-терапии при ХОБЛ является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гиперкапния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 называемая кислород-индуцированная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гиперкапния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Важно помнить, что при развитии кислород-индуцированной гиперкапнии грубой ошибкой является прекращение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кислородотерапии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так как падение РаО2 будет происходить быстрее, чем элиминация из организма СО2, и наступит момент, когда вследствие высокого парциального давления СО2 в альвеолах произойдет снижение РаО2, и РаО2 до значений более низких, чем исходные. </a:t>
            </a:r>
          </a:p>
        </p:txBody>
      </p:sp>
    </p:spTree>
    <p:extLst>
      <p:ext uri="{BB962C8B-B14F-4D97-AF65-F5344CB8AC3E}">
        <p14:creationId xmlns:p14="http://schemas.microsoft.com/office/powerpoint/2010/main" xmlns="" val="29681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подобных ситуациях правильной тактикой является проведение мероприятий, направленных на улучшение механики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дыхания: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Бронходилататоры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Кортикостероиды;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респираторной поддержки.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8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Бронходилататоры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b2-агонисты (фенотерол,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сальбутамол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Холинолитики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ипратропия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бромид);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b2-агонист +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холинолитик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беродуал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аминофиллин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7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Кортикостероиды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Внутривенные (преднизолон 60-120 мг одномоментно,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дексаметазон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4-16 мг);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Пероральные (преднизолон 5-30 мг за прием);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Ингаляционные (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будесонид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данным ряда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рандомизированных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клинических исследований (РКИ), внутривенные и оральные формы ГКС значительно улучшают функциональные легочные показатели к 3–5-му дню терапии и снижают риск "неудач" терапии </a:t>
            </a:r>
          </a:p>
        </p:txBody>
      </p:sp>
    </p:spTree>
    <p:extLst>
      <p:ext uri="{BB962C8B-B14F-4D97-AF65-F5344CB8AC3E}">
        <p14:creationId xmlns:p14="http://schemas.microsoft.com/office/powerpoint/2010/main" xmlns="" val="33089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Осмотр </a:t>
            </a:r>
            <a:r>
              <a:rPr lang="ru-RU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реаниматолога</a:t>
            </a:r>
            <a:br>
              <a:rPr lang="ru-RU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4800" dirty="0" err="1" smtClean="0">
                <a:latin typeface="Arial" pitchFamily="34" charset="0"/>
                <a:cs typeface="Arial" pitchFamily="34" charset="0"/>
              </a:rPr>
              <a:t>Неинвазивная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  вентиляция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легких;</a:t>
            </a:r>
          </a:p>
          <a:p>
            <a:pPr>
              <a:lnSpc>
                <a:spcPct val="110000"/>
              </a:lnSpc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Инвазивная респираторная поддержка.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532" y="1916832"/>
            <a:ext cx="42124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18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8336"/>
            <a:ext cx="8964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Прогноз</a:t>
            </a:r>
          </a:p>
          <a:p>
            <a:pPr algn="ctr" fontAlgn="t"/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Обобщенных данных о прогнозе 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острой дыхательной недостаточности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и 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хронической дыхательной недостаточности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практически нет, прогноз зависит от формы дыхательной недостаточности.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 fontAlgn="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при острой дыхательной недостаточности госпитальная летальность при астматическом статусе составляет в среднем 12%, при тяжелой </a:t>
            </a:r>
            <a:r>
              <a:rPr lang="ru-RU" sz="2400" u="sng" dirty="0">
                <a:latin typeface="Arial" pitchFamily="34" charset="0"/>
                <a:cs typeface="Arial" pitchFamily="34" charset="0"/>
                <a:hlinkClick r:id="rId3"/>
              </a:rPr>
              <a:t>пневмонии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— 40—50%, при обострении </a:t>
            </a:r>
            <a:r>
              <a:rPr lang="ru-RU" sz="2400" u="sng" dirty="0">
                <a:latin typeface="Arial" pitchFamily="34" charset="0"/>
                <a:cs typeface="Arial" pitchFamily="34" charset="0"/>
                <a:hlinkClick r:id="rId4"/>
              </a:rPr>
              <a:t>ХОБЛ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— 15—30%, при респираторном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дистресс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-синдроме у взрослых — 40—70%.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У пациентов с хронической дыхательной недостаточностью на фоне </a:t>
            </a:r>
            <a:r>
              <a:rPr lang="ru-RU" sz="2400" u="sng" dirty="0">
                <a:latin typeface="Arial" pitchFamily="34" charset="0"/>
                <a:cs typeface="Arial" pitchFamily="34" charset="0"/>
                <a:hlinkClick r:id="rId4"/>
              </a:rPr>
              <a:t>ХОБЛ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выживаемость после достижения уровня PаО2  60 мм рт. ст. составляет около 3 лет.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394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67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8820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800" dirty="0">
                <a:latin typeface="Arial" pitchFamily="34" charset="0"/>
                <a:cs typeface="Arial" pitchFamily="34" charset="0"/>
              </a:rPr>
              <a:t>Необходимо помнить, что терапия дыхательной недостаточности может улучшить прогноз ДН.</a:t>
            </a:r>
          </a:p>
          <a:p>
            <a:pPr fontAlgn="t"/>
            <a:r>
              <a:rPr lang="ru-RU" sz="2800" dirty="0">
                <a:latin typeface="Arial" pitchFamily="34" charset="0"/>
                <a:cs typeface="Arial" pitchFamily="34" charset="0"/>
              </a:rPr>
              <a:t>Доказано увеличение выживаемости у пациентов с дыхательной недостаточностью при использовании следующих методик:</a:t>
            </a:r>
          </a:p>
          <a:p>
            <a:pPr lvl="0" fontAlgn="t"/>
            <a:r>
              <a:rPr lang="ru-RU" sz="2800" dirty="0" smtClean="0">
                <a:latin typeface="Arial" pitchFamily="34" charset="0"/>
                <a:cs typeface="Arial" pitchFamily="34" charset="0"/>
              </a:rPr>
              <a:t>- ИВЛ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 использованием малых дыхательных объемов — при респираторном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дистресс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-синдроме у взрослых;</a:t>
            </a:r>
          </a:p>
          <a:p>
            <a:pPr lvl="0" fontAlgn="t"/>
            <a:r>
              <a:rPr lang="ru-RU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Неинвазивная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вентиляция легких — при острой дыхательной недостаточности на фоне </a:t>
            </a:r>
            <a:r>
              <a:rPr lang="ru-RU" sz="2800" u="sng" dirty="0">
                <a:latin typeface="Arial" pitchFamily="34" charset="0"/>
                <a:cs typeface="Arial" pitchFamily="34" charset="0"/>
                <a:hlinkClick r:id="rId3"/>
              </a:rPr>
              <a:t>ХОБЛ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 fontAlgn="t"/>
            <a:r>
              <a:rPr lang="ru-RU" sz="2800" dirty="0" smtClean="0">
                <a:latin typeface="Arial" pitchFamily="34" charset="0"/>
                <a:cs typeface="Arial" pitchFamily="34" charset="0"/>
              </a:rPr>
              <a:t>- Длительная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кислородотерапия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— при хронической дыхательной недостаточности на фоне </a:t>
            </a:r>
            <a:r>
              <a:rPr lang="ru-RU" sz="2800" u="sng" dirty="0">
                <a:latin typeface="Arial" pitchFamily="34" charset="0"/>
                <a:cs typeface="Arial" pitchFamily="34" charset="0"/>
                <a:hlinkClick r:id="rId3"/>
              </a:rPr>
              <a:t>ХОБЛ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24423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фоны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012"/>
            <a:ext cx="8676456" cy="67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940" y="1772816"/>
            <a:ext cx="8229600" cy="25130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БЛАГОДАРЮ </a:t>
            </a:r>
          </a:p>
          <a:p>
            <a:pPr marL="0" indent="0" algn="ctr">
              <a:buNone/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</a:p>
          <a:p>
            <a:pPr marL="0" indent="0" algn="ctr">
              <a:buNone/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7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5892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08" y="1124744"/>
            <a:ext cx="90542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течение жизни до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3—5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пациентов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 </a:t>
            </a:r>
            <a:r>
              <a:rPr lang="ru-RU" sz="28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бронхиальной </a:t>
            </a:r>
          </a:p>
          <a:p>
            <a:pPr lvl="0">
              <a:spcBef>
                <a:spcPct val="20000"/>
              </a:spcBef>
            </a:pPr>
            <a:r>
              <a:rPr lang="ru-RU" sz="28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астмой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переносят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хотя бы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одно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тяжелое обострение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тяжесть обусловлена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выраженностью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острой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дыхательной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недостаточности),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которое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отсутствии адекватной помощи </a:t>
            </a:r>
            <a:r>
              <a:rPr lang="ru-RU" sz="3200" dirty="0">
                <a:solidFill>
                  <a:prstClr val="black"/>
                </a:solidFill>
              </a:rPr>
              <a:t>может закончиться смертельным исходом.</a:t>
            </a:r>
            <a:br>
              <a:rPr lang="ru-RU" sz="3200" dirty="0">
                <a:solidFill>
                  <a:prstClr val="black"/>
                </a:solidFill>
              </a:rPr>
            </a:b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4520" y="620688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27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985"/>
            <a:ext cx="9144000" cy="68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8204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66675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Доля </a:t>
            </a:r>
            <a:r>
              <a:rPr lang="ru-RU" sz="2800" u="sng" dirty="0">
                <a:solidFill>
                  <a:srgbClr val="625A68"/>
                </a:solidFill>
                <a:latin typeface="Arial" pitchFamily="34" charset="0"/>
                <a:ea typeface="Times New Roman"/>
                <a:cs typeface="Arial" pitchFamily="34" charset="0"/>
                <a:hlinkClick r:id="rId3"/>
              </a:rPr>
              <a:t>внебольничных пневмоний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, требующих госпитализации больных в отделения интенсивной терапии вследствие дыхательной недостаточности, колеблется от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3 до 10 </a:t>
            </a:r>
            <a:r>
              <a:rPr lang="ru-RU" sz="2800" dirty="0">
                <a:latin typeface="Arial" pitchFamily="34" charset="0"/>
                <a:ea typeface="Times New Roman"/>
                <a:cs typeface="Arial" pitchFamily="34" charset="0"/>
              </a:rPr>
              <a:t>%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от общего числа </a:t>
            </a:r>
            <a:r>
              <a:rPr lang="ru-RU" sz="2800" u="sng" dirty="0">
                <a:solidFill>
                  <a:srgbClr val="625A68"/>
                </a:solidFill>
                <a:latin typeface="Arial" pitchFamily="34" charset="0"/>
                <a:ea typeface="Times New Roman"/>
                <a:cs typeface="Arial" pitchFamily="34" charset="0"/>
                <a:hlinkClick r:id="rId4"/>
              </a:rPr>
              <a:t>пневмоний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marL="95250" marR="66675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Заболеваемость респираторным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дистресс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-синдромом взрослых (острым респираторным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дистресс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-синдромом взрослых) в зависимости от региона колеблется от 1,5 до 13,5 случаев на 100 000 человек в год. Среди всех пациентов отделений интенсивной терапии, у которых проводится ИВЛ,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16—18</a:t>
            </a:r>
            <a:r>
              <a:rPr lang="ru-RU" sz="2800" dirty="0">
                <a:latin typeface="Arial" pitchFamily="34" charset="0"/>
                <a:ea typeface="Times New Roman"/>
                <a:cs typeface="Arial" pitchFamily="34" charset="0"/>
              </a:rPr>
              <a:t>%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отвечают критериям респираторного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дистресс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-синдрома взрослых.</a:t>
            </a:r>
            <a:endParaRPr lang="ru-RU" sz="28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Дыхательная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недостаточность может развиться при поражении любого отдела или звена системы внешнего дыхания:</a:t>
            </a:r>
            <a:b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12" y="2216621"/>
            <a:ext cx="8229600" cy="4641379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центральная </a:t>
            </a:r>
            <a:r>
              <a:rPr lang="ru-RU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нервная система и дыхательный центр:</a:t>
            </a:r>
            <a:r>
              <a:rPr lang="ru-RU" sz="3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dirty="0">
                <a:latin typeface="Arial" pitchFamily="34" charset="0"/>
                <a:cs typeface="Arial" pitchFamily="34" charset="0"/>
              </a:rPr>
              <a:t>передозировка наркотических средств;</a:t>
            </a:r>
            <a:br>
              <a:rPr lang="ru-RU" sz="3000" dirty="0">
                <a:latin typeface="Arial" pitchFamily="34" charset="0"/>
                <a:cs typeface="Arial" pitchFamily="34" charset="0"/>
              </a:rPr>
            </a:br>
            <a:r>
              <a:rPr lang="ru-RU" sz="3000" dirty="0">
                <a:latin typeface="Arial" pitchFamily="34" charset="0"/>
                <a:cs typeface="Arial" pitchFamily="34" charset="0"/>
              </a:rPr>
              <a:t>гипотиреоз,</a:t>
            </a:r>
            <a:br>
              <a:rPr lang="ru-RU" sz="3000" dirty="0">
                <a:latin typeface="Arial" pitchFamily="34" charset="0"/>
                <a:cs typeface="Arial" pitchFamily="34" charset="0"/>
              </a:rPr>
            </a:b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центральное апноэ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dirty="0">
                <a:latin typeface="Arial" pitchFamily="34" charset="0"/>
                <a:cs typeface="Arial" pitchFamily="34" charset="0"/>
              </a:rPr>
              <a:t>нарушение мозгового кровообращения;</a:t>
            </a:r>
          </a:p>
          <a:p>
            <a:r>
              <a:rPr lang="ru-RU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нейромышечная система: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>
                <a:latin typeface="Arial" pitchFamily="34" charset="0"/>
                <a:cs typeface="Arial" pitchFamily="34" charset="0"/>
              </a:rPr>
            </a:br>
            <a:r>
              <a:rPr lang="ru-RU" sz="3000" dirty="0">
                <a:latin typeface="Arial" pitchFamily="34" charset="0"/>
                <a:cs typeface="Arial" pitchFamily="34" charset="0"/>
              </a:rPr>
              <a:t>синдром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Гийена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—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Барре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3000" dirty="0">
                <a:latin typeface="Arial" pitchFamily="34" charset="0"/>
                <a:cs typeface="Arial" pitchFamily="34" charset="0"/>
              </a:rPr>
            </a:br>
            <a:r>
              <a:rPr lang="ru-RU" sz="3000" dirty="0">
                <a:latin typeface="Arial" pitchFamily="34" charset="0"/>
                <a:cs typeface="Arial" pitchFamily="34" charset="0"/>
              </a:rPr>
              <a:t>ботулизм;</a:t>
            </a:r>
            <a:br>
              <a:rPr lang="ru-RU" sz="3000" dirty="0">
                <a:latin typeface="Arial" pitchFamily="34" charset="0"/>
                <a:cs typeface="Arial" pitchFamily="34" charset="0"/>
              </a:rPr>
            </a:br>
            <a:r>
              <a:rPr lang="ru-RU" sz="3000" dirty="0">
                <a:latin typeface="Arial" pitchFamily="34" charset="0"/>
                <a:cs typeface="Arial" pitchFamily="34" charset="0"/>
              </a:rPr>
              <a:t>миастения;</a:t>
            </a:r>
            <a:br>
              <a:rPr lang="ru-RU" sz="3000" dirty="0">
                <a:latin typeface="Arial" pitchFamily="34" charset="0"/>
                <a:cs typeface="Arial" pitchFamily="34" charset="0"/>
              </a:rPr>
            </a:br>
            <a:r>
              <a:rPr lang="ru-RU" sz="3000" dirty="0">
                <a:latin typeface="Arial" pitchFamily="34" charset="0"/>
                <a:cs typeface="Arial" pitchFamily="34" charset="0"/>
              </a:rPr>
              <a:t>болезнь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Дюшена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3000" dirty="0">
                <a:latin typeface="Arial" pitchFamily="34" charset="0"/>
                <a:cs typeface="Arial" pitchFamily="34" charset="0"/>
              </a:rPr>
            </a:br>
            <a:r>
              <a:rPr lang="ru-RU" sz="3000" dirty="0">
                <a:latin typeface="Arial" pitchFamily="34" charset="0"/>
                <a:cs typeface="Arial" pitchFamily="34" charset="0"/>
              </a:rPr>
              <a:t>слабость и утомление дыхательных мышц;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4529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000" y="-33496"/>
            <a:ext cx="9144000" cy="68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363272" cy="85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40610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1"/>
            <a:ext cx="8640960" cy="5996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66675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грудная клетка: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кифосколиоз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 ожирение;  состояние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после торакопластики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hlinkClick r:id="rId3"/>
              </a:rPr>
              <a:t>пневмоторакс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 плевральный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выпот;</a:t>
            </a:r>
            <a:endParaRPr lang="ru-RU" sz="2800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95250" marR="66675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дыхательные пути: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ларингоспазм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 отек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гортани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 инородное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тело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 </a:t>
            </a:r>
            <a:r>
              <a:rPr lang="ru-RU" sz="2800" dirty="0" smtClean="0">
                <a:solidFill>
                  <a:srgbClr val="625A68"/>
                </a:solidFill>
                <a:latin typeface="Arial" pitchFamily="34" charset="0"/>
                <a:ea typeface="Times New Roman"/>
                <a:cs typeface="Arial" pitchFamily="34" charset="0"/>
                <a:hlinkClick r:id="rId4"/>
              </a:rPr>
              <a:t>бронхиальная </a:t>
            </a:r>
            <a:r>
              <a:rPr lang="ru-RU" sz="2800" dirty="0">
                <a:solidFill>
                  <a:srgbClr val="625A68"/>
                </a:solidFill>
                <a:latin typeface="Arial" pitchFamily="34" charset="0"/>
                <a:ea typeface="Times New Roman"/>
                <a:cs typeface="Arial" pitchFamily="34" charset="0"/>
                <a:hlinkClick r:id="rId4"/>
              </a:rPr>
              <a:t>астма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 </a:t>
            </a:r>
            <a:r>
              <a:rPr lang="ru-RU" sz="2800" dirty="0" smtClean="0">
                <a:solidFill>
                  <a:srgbClr val="625A68"/>
                </a:solidFill>
                <a:latin typeface="Arial" pitchFamily="34" charset="0"/>
                <a:ea typeface="Times New Roman"/>
                <a:cs typeface="Arial" pitchFamily="34" charset="0"/>
                <a:hlinkClick r:id="rId5"/>
              </a:rPr>
              <a:t>ХОБЛ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 </a:t>
            </a:r>
            <a:r>
              <a:rPr lang="ru-RU" sz="2800" dirty="0" err="1" smtClean="0">
                <a:solidFill>
                  <a:srgbClr val="625A68"/>
                </a:solidFill>
                <a:latin typeface="Arial" pitchFamily="34" charset="0"/>
                <a:ea typeface="Times New Roman"/>
                <a:cs typeface="Arial" pitchFamily="34" charset="0"/>
                <a:hlinkClick r:id="rId6"/>
              </a:rPr>
              <a:t>муковисцидоз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hlinkClick r:id="rId7"/>
              </a:rPr>
              <a:t>облитерирующий </a:t>
            </a:r>
            <a:r>
              <a:rPr lang="ru-RU" sz="2800" dirty="0" err="1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hlinkClick r:id="rId7"/>
              </a:rPr>
              <a:t>бронхиолит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ru-RU" sz="2800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95250" marR="66675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альвеолы: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800" dirty="0">
                <a:solidFill>
                  <a:srgbClr val="625A68"/>
                </a:solidFill>
                <a:latin typeface="Arial" pitchFamily="34" charset="0"/>
                <a:ea typeface="Times New Roman"/>
                <a:cs typeface="Arial" pitchFamily="34" charset="0"/>
                <a:hlinkClick r:id="rId8"/>
              </a:rPr>
              <a:t>пневмония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 респираторный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дистресс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-синдром взрослых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ателектаз;  отек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легких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альвеолиты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 легочные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фиброзы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</a:t>
            </a:r>
            <a:r>
              <a:rPr lang="ru-RU" sz="2800" dirty="0" err="1" smtClean="0">
                <a:solidFill>
                  <a:srgbClr val="625A68"/>
                </a:solidFill>
                <a:latin typeface="Arial" pitchFamily="34" charset="0"/>
                <a:ea typeface="Times New Roman"/>
                <a:cs typeface="Arial" pitchFamily="34" charset="0"/>
                <a:hlinkClick r:id="rId9"/>
              </a:rPr>
              <a:t>саркоидоз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7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4896"/>
            <a:ext cx="9144000" cy="68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Классификация ДН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92129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Патогенез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развития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Степень тяжести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Анатомический принцип</a:t>
            </a:r>
          </a:p>
          <a:p>
            <a:pPr algn="ctr">
              <a:lnSpc>
                <a:spcPct val="150000"/>
              </a:lnSpc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463</TotalTime>
  <Words>1112</Words>
  <Application>Microsoft Office PowerPoint</Application>
  <PresentationFormat>Экран (4:3)</PresentationFormat>
  <Paragraphs>252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Определение ДН</vt:lpstr>
      <vt:lpstr>Слайд 3</vt:lpstr>
      <vt:lpstr> ЭПИДЕМИОЛОГИЯ </vt:lpstr>
      <vt:lpstr>Слайд 5</vt:lpstr>
      <vt:lpstr>Слайд 6</vt:lpstr>
      <vt:lpstr>  Дыхательная недостаточность может развиться при поражении любого отдела или звена системы внешнего дыхания: </vt:lpstr>
      <vt:lpstr> </vt:lpstr>
      <vt:lpstr>Классификация ДН</vt:lpstr>
      <vt:lpstr>Классификация ОДН по патогенезу</vt:lpstr>
      <vt:lpstr>Гипоксемическая ДН (I тип)</vt:lpstr>
      <vt:lpstr>Гиперкапническая ДН (II тип)</vt:lpstr>
      <vt:lpstr> Классификация ДН  по скорости развития </vt:lpstr>
      <vt:lpstr>Острая ДН</vt:lpstr>
      <vt:lpstr>Хроническая ДН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</vt:lpstr>
      <vt:lpstr>Слайд 24</vt:lpstr>
      <vt:lpstr>Слайд 25</vt:lpstr>
      <vt:lpstr>Основные проявления гиперкапнии: </vt:lpstr>
      <vt:lpstr>Слайд 27</vt:lpstr>
      <vt:lpstr>Исследование функции внешнего дыхания</vt:lpstr>
      <vt:lpstr>Дифференциальный диагноз </vt:lpstr>
      <vt:lpstr> </vt:lpstr>
      <vt:lpstr> Основные задачи терапии дыхательной недостаточности: </vt:lpstr>
      <vt:lpstr>Слайд 32</vt:lpstr>
      <vt:lpstr>Слайд 33</vt:lpstr>
      <vt:lpstr>Слайд 34</vt:lpstr>
      <vt:lpstr>Слайд 35</vt:lpstr>
      <vt:lpstr>Слайд 36</vt:lpstr>
      <vt:lpstr>Кислородотерапия</vt:lpstr>
      <vt:lpstr>Слайд 38</vt:lpstr>
      <vt:lpstr>Слайд 39</vt:lpstr>
      <vt:lpstr>Слайд 40</vt:lpstr>
      <vt:lpstr>Слайд 41</vt:lpstr>
      <vt:lpstr>Бронходилататоры</vt:lpstr>
      <vt:lpstr>Кортикостероиды</vt:lpstr>
      <vt:lpstr> Осмотр реаниматолога </vt:lpstr>
      <vt:lpstr>Слайд 45</vt:lpstr>
      <vt:lpstr>Слайд 46</vt:lpstr>
      <vt:lpstr>Слайд 47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1</cp:lastModifiedBy>
  <cp:revision>45</cp:revision>
  <dcterms:created xsi:type="dcterms:W3CDTF">2015-02-15T16:53:51Z</dcterms:created>
  <dcterms:modified xsi:type="dcterms:W3CDTF">2017-05-29T11:14:31Z</dcterms:modified>
</cp:coreProperties>
</file>