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0"/>
  </p:notesMasterIdLst>
  <p:sldIdLst>
    <p:sldId id="354" r:id="rId2"/>
    <p:sldId id="356" r:id="rId3"/>
    <p:sldId id="256" r:id="rId4"/>
    <p:sldId id="257" r:id="rId5"/>
    <p:sldId id="258" r:id="rId6"/>
    <p:sldId id="260" r:id="rId7"/>
    <p:sldId id="270" r:id="rId8"/>
    <p:sldId id="271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55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vgenijnikitin:Desktop:&#1064;&#1082;&#1086;&#1083;&#1072;%20&#1076;&#1083;&#1103;%20&#1087;&#1072;&#1094;&#1080;&#1077;&#1085;&#1090;&#1086;&#1074;:age%20distributio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4646">
                <a:lumMod val="40000"/>
                <a:lumOff val="60000"/>
              </a:srgbClr>
            </a:solidFill>
          </c:spPr>
          <c:invertIfNegative val="0"/>
          <c:cat>
            <c:strRef>
              <c:f>Sheet1!$H$1:$H$5</c:f>
              <c:strCache>
                <c:ptCount val="5"/>
                <c:pt idx="0">
                  <c:v>&lt;44 лет</c:v>
                </c:pt>
                <c:pt idx="1">
                  <c:v>45 - 54</c:v>
                </c:pt>
                <c:pt idx="2">
                  <c:v>55 - 64</c:v>
                </c:pt>
                <c:pt idx="3">
                  <c:v>65-74</c:v>
                </c:pt>
                <c:pt idx="4">
                  <c:v>&gt;75</c:v>
                </c:pt>
              </c:strCache>
            </c:strRef>
          </c:cat>
          <c:val>
            <c:numRef>
              <c:f>Sheet1!$I$1:$I$5</c:f>
              <c:numCache>
                <c:formatCode>General</c:formatCode>
                <c:ptCount val="5"/>
                <c:pt idx="0">
                  <c:v>3</c:v>
                </c:pt>
                <c:pt idx="1">
                  <c:v>17</c:v>
                </c:pt>
                <c:pt idx="2">
                  <c:v>34</c:v>
                </c:pt>
                <c:pt idx="3">
                  <c:v>39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spPr>
            <a:solidFill>
              <a:sysClr val="windowText" lastClr="000000"/>
            </a:solidFill>
          </c:spPr>
          <c:invertIfNegative val="0"/>
          <c:cat>
            <c:strRef>
              <c:f>Sheet1!$H$1:$H$5</c:f>
              <c:strCache>
                <c:ptCount val="5"/>
                <c:pt idx="0">
                  <c:v>&lt;44 лет</c:v>
                </c:pt>
                <c:pt idx="1">
                  <c:v>45 - 54</c:v>
                </c:pt>
                <c:pt idx="2">
                  <c:v>55 - 64</c:v>
                </c:pt>
                <c:pt idx="3">
                  <c:v>65-74</c:v>
                </c:pt>
                <c:pt idx="4">
                  <c:v>&gt;75</c:v>
                </c:pt>
              </c:strCache>
            </c:strRef>
          </c:cat>
          <c:val>
            <c:numRef>
              <c:f>Sheet1!$J$1:$J$5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23</c:v>
                </c:pt>
                <c:pt idx="3">
                  <c:v>28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372032"/>
        <c:axId val="102798080"/>
      </c:barChart>
      <c:catAx>
        <c:axId val="9937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2798080"/>
        <c:crosses val="autoZero"/>
        <c:auto val="1"/>
        <c:lblAlgn val="ctr"/>
        <c:lblOffset val="100"/>
        <c:noMultiLvlLbl val="0"/>
      </c:catAx>
      <c:valAx>
        <c:axId val="10279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372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82B0-74E8-4A54-B21E-7B0304D1643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7464-96D6-4414-A7D9-58D5E1F0A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A0B56-0D7B-47B3-A74D-E3C351EE10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FFFAF-5A22-4207-BCCC-A8103AB59A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A72C0-BDCF-4660-9E09-834126F0E4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Клетки крови под микроскопом</a:t>
            </a: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1A660-B900-4A9F-9549-69743E81778D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AA41A-09F7-48AE-B623-5A86718C3AAC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Minion"/>
            </a:endParaRPr>
          </a:p>
        </p:txBody>
      </p:sp>
      <p:sp>
        <p:nvSpPr>
          <p:cNvPr id="819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831EDE-07DD-4FFA-8D60-54C775BFFD4C}" type="slidenum">
              <a:rPr lang="en-GB"/>
              <a:pPr eaLnBrk="1" hangingPunct="1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CA4BFA-8BE2-4A36-A10A-7134B2855DA7}" type="slidenum">
              <a:rPr lang="ru-RU" smtClean="0"/>
              <a:pPr eaLnBrk="1" hangingPunct="1"/>
              <a:t>98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/>
          <a:lstStyle>
            <a:lvl1pPr>
              <a:defRPr cap="all" baseline="0"/>
            </a:lvl1pPr>
            <a:extLst/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484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B5BC842-8ABC-4D39-919E-5F74C00C4A98}" type="datetime1">
              <a:rPr lang="en-US"/>
              <a:pPr>
                <a:defRPr/>
              </a:pPr>
              <a:t>1/18/2017</a:t>
            </a:fld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7067"/>
            <a:ext cx="5867400" cy="364067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804F138-5AC0-4714-A8E5-0674726D8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8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6285"/>
            <a:ext cx="2133600" cy="476249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6285"/>
            <a:ext cx="2895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6285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2ACF-B478-4931-A7E2-433AA2E3C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92%D0%B0%D0%BA%D0%B5%D0%B7&amp;action=edit&amp;redlink=1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1%D1%82%D0%BD%D1%8B%D0%B9_%D0%BC%D0%BE%D0%B7%D0%B3" TargetMode="External"/><Relationship Id="rId2" Type="http://schemas.openxmlformats.org/officeDocument/2006/relationships/hyperlink" Target="http://ru.wikipedia.org/w/index.php?title=%D0%9C%D0%B8%D0%B5%D0%BB%D0%BE%D0%BF%D1%80%D0%BE%D0%BB%D0%B8%D1%84%D0%B5%D1%80%D0%B0%D1%82%D0%B8%D0%B2%D0%BD%D1%8B%D0%B5_%D0%B7%D0%B0%D0%B1%D0%BE%D0%BB%D0%B5%D0%B2%D0%B0%D0%BD%D0%B8%D1%8F&amp;action=edit&amp;redlink=1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F%D0%BE%D0%BA%D1%81%D0%B8%D1%8F" TargetMode="External"/><Relationship Id="rId2" Type="http://schemas.openxmlformats.org/officeDocument/2006/relationships/hyperlink" Target="http://ru.wikipedia.org/w/index.php?title=%D0%92%D1%8F%D0%B7%D0%BA%D0%BE%D1%81%D1%82%D1%8C_%D0%BA%D1%80%D0%BE%D0%B2%D0%B8&amp;action=edit&amp;redlink=1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1%83%D1%82%D0%B0%D1%86%D0%B8%D1%8F" TargetMode="External"/><Relationship Id="rId7" Type="http://schemas.openxmlformats.org/officeDocument/2006/relationships/hyperlink" Target="http://ru.wikipedia.org/wiki/%D0%A4%D0%B5%D0%BD%D0%B8%D0%BB%D0%B0%D0%BB%D0%B0%D0%BD%D0%B8%D0%BD" TargetMode="External"/><Relationship Id="rId2" Type="http://schemas.openxmlformats.org/officeDocument/2006/relationships/hyperlink" Target="http://ru.wikipedia.org/wiki/%D0%A1%D1%82%D0%B2%D0%BE%D0%BB%D0%BE%D0%B2%D1%8B%D0%B5_%D0%BA%D0%BB%D0%B5%D1%82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0%D0%BB%D0%B8%D0%BD" TargetMode="External"/><Relationship Id="rId5" Type="http://schemas.openxmlformats.org/officeDocument/2006/relationships/hyperlink" Target="http://ru.wikipedia.org/wiki/%D0%9A%D0%B8%D0%BD%D0%B0%D0%B7%D0%B0" TargetMode="External"/><Relationship Id="rId4" Type="http://schemas.openxmlformats.org/officeDocument/2006/relationships/hyperlink" Target="http://ru.wikipedia.org/w/index.php?title=%D0%A2%D0%B8%D1%80%D0%BE%D0%B7%D0%B8%D0%BD%D0%BA%D0%B8%D0%BD%D0%B0%D0%B7%D0%B0&amp;action=edit&amp;redlink=1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0%BE%D0%BC%D0%B1%D0%BE%D0%B7" TargetMode="External"/><Relationship Id="rId2" Type="http://schemas.openxmlformats.org/officeDocument/2006/relationships/hyperlink" Target="http://ru.wikipedia.org/w/index.php?title=%D0%9F%D0%BB%D0%B5%D1%82%D0%BE%D1%80%D0%B0&amp;action=edit&amp;redlink=1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F%D0%BB%D0%B5%D0%BD%D0%BE%D0%BC%D0%B5%D0%B3%D0%B0%D0%BB%D0%B8%D1%8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0%D0%B4%D0%B5%D1%87%D0%BD%D0%B0%D1%8F_%D0%BD%D0%B5%D0%B4%D0%BE%D1%81%D1%82%D0%B0%D1%82%D0%BE%D1%87%D0%BD%D0%BE%D1%81%D1%82%D1%8C" TargetMode="External"/><Relationship Id="rId2" Type="http://schemas.openxmlformats.org/officeDocument/2006/relationships/hyperlink" Target="http://ru.wikipedia.org/w/index.php?title=%D0%93%D0%BE%D0%BB%D0%BE%D0%B2%D0%B0_(%D1%87%D0%B0%D1%81%D1%82%D1%8C_%D1%82%D0%B5%D0%BB%D0%B0)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9C%D0%B8%D0%BE%D0%BA%D0%B0%D1%80%D0%B4%D0%B8%D0%BE%D1%81%D0%BA%D0%BB%D0%B5%D1%80%D0%BE%D0%B7&amp;action=edit&amp;redlink=1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C%D0%B0%D1%82%D0%BE%D0%BA%D1%80%D0%B8%D1%82" TargetMode="External"/><Relationship Id="rId2" Type="http://schemas.openxmlformats.org/officeDocument/2006/relationships/hyperlink" Target="http://ru.wikipedia.org/wiki/%D0%93%D0%B5%D0%BC%D0%BE%D0%B3%D0%BB%D0%BE%D0%B1%D0%B8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AD%D1%80%D0%B8%D1%82%D1%80%D0%BE%D0%B1%D0%BB%D0%B0%D1%81%D1%82&amp;action=edit&amp;redlink=1" TargetMode="External"/><Relationship Id="rId4" Type="http://schemas.openxmlformats.org/officeDocument/2006/relationships/hyperlink" Target="http://ru.wikipedia.org/w/index.php?title=%D0%A0%D0%B5%D1%82%D0%B8%D0%BA%D1%83%D0%BB%D0%BE%D1%86%D0%B8%D1%82&amp;action=edit&amp;redlink=1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D%D0%BE%D0%B7%D0%B8%D0%BD%D0%BE%D1%84%D0%B8%D0%BB&amp;action=edit&amp;redlink=1" TargetMode="External"/><Relationship Id="rId2" Type="http://schemas.openxmlformats.org/officeDocument/2006/relationships/hyperlink" Target="http://ru.wikipedia.org/wiki/%D0%9D%D0%B5%D0%B9%D1%82%D1%80%D0%BE%D1%84%D0%B8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91%D0%B0%D0%B7%D0%BE%D1%84%D0%B8%D0%BB&amp;action=edit&amp;redlink=1" TargetMode="Externa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0%BA%D0%BE%D1%80%D0%BE%D1%81%D1%82%D1%8C_%D0%BE%D1%81%D0%B5%D0%B4%D0%B0%D0%BD%D0%B8%D1%8F_%D1%8D%D1%80%D0%B8%D1%82%D1%80%D0%BE%D1%86%D0%B8%D1%82%D0%BE%D0%B2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D%D1%8B" TargetMode="External"/><Relationship Id="rId2" Type="http://schemas.openxmlformats.org/officeDocument/2006/relationships/hyperlink" Target="http://ru.wikipedia.org/wiki/%D0%90%D1%80%D1%82%D0%B5%D1%80%D0%B8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9D%D0%B5%D1%84%D1%80%D0%BE%D1%81%D0%BA%D0%BB%D0%B5%D1%80%D0%BE%D0%B7&amp;action=edit&amp;redlink=1" TargetMode="External"/><Relationship Id="rId4" Type="http://schemas.openxmlformats.org/officeDocument/2006/relationships/hyperlink" Target="http://ru.wikipedia.org/w/index.php?title=%D0%A1%D0%BE%D1%81%D1%83%D0%B4%D1%8B_%D0%B3%D0%BE%D0%BB%D0%BE%D0%B2%D0%BD%D0%BE%D0%B3%D0%BE_%D0%BC%D0%BE%D0%B7%D0%B3%D0%B0&amp;action=edit&amp;redlink=1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AD%D1%80%D0%B8%D1%82%D1%80%D0%BE%D0%B7%D0%B8%D1%82%D0%BE%D0%B7%D1%8B&amp;action=edit&amp;redlink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5%D0%BF%D0%B0%D1%80%D0%B8%D0%BD" TargetMode="External"/><Relationship Id="rId2" Type="http://schemas.openxmlformats.org/officeDocument/2006/relationships/hyperlink" Target="http://ru.wikipedia.org/w/index.php?title=%D0%A0%D0%B5%D0%BE%D0%BF%D0%BE%D0%BB%D0%B8%D0%B3%D0%BB%D1%8E%D0%BA%D0%B8%D0%BD&amp;action=edit&amp;redlink=1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8%D0%B4%D1%80%D0%BE%D0%BA%D1%81%D0%B8%D0%BC%D0%BE%D1%87%D0%B5%D0%B2%D0%B8%D0%BD%D0%B0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D%D1%82%D0%B5%D1%80%D1%84%D0%B5%D1%80%D0%BE%D0%BD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6%D0%B5%D1%82%D0%B8%D0%BB%D1%81%D0%B0%D0%BB%D0%B8%D1%86%D0%B8%D0%BB%D0%BE%D0%B2%D0%B0%D1%8F_%D0%BA%D0%B8%D1%81%D0%BB%D0%BE%D1%82%D0%B0" TargetMode="External"/><Relationship Id="rId7" Type="http://schemas.openxmlformats.org/officeDocument/2006/relationships/hyperlink" Target="http://ru.wikipedia.org/w/index.php?title=%D0%A4%D1%80%D0%B0%D0%BA%D1%81%D0%B8%D0%BF%D0%B0%D1%80%D0%B8%D0%BD&amp;action=edit&amp;redlink=1" TargetMode="External"/><Relationship Id="rId2" Type="http://schemas.openxmlformats.org/officeDocument/2006/relationships/hyperlink" Target="http://ru.wikipedia.org/wiki/%D0%9F%D1%80%D0%BE%D1%84%D0%B8%D0%BB%D0%B0%D0%BA%D1%82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0%B5%D0%BD%D1%82%D0%B0%D0%BB" TargetMode="External"/><Relationship Id="rId5" Type="http://schemas.openxmlformats.org/officeDocument/2006/relationships/hyperlink" Target="http://ru.wikipedia.org/w/index.php?title=%D0%A2%D0%B8%D0%BA%D0%BB%D0%BE%D0%BF%D0%B5%D0%B4%D0%B8%D0%BD%D0%B0_%D0%B3%D0%B8%D0%B4%D1%80%D0%BE%D1%85%D0%BB%D0%BE%D1%80%D0%B8%D0%B4&amp;action=edit&amp;redlink=1" TargetMode="External"/><Relationship Id="rId4" Type="http://schemas.openxmlformats.org/officeDocument/2006/relationships/hyperlink" Target="http://ru.wikipedia.org/w/index.php?title=%D0%94%D0%B8%D0%BF%D0%B8%D1%80%D0%B8%D0%B4%D0%B0%D0%BC%D0%BE%D0%BB&amp;action=edit&amp;redlink=1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7%D0%B8%D1%80%D1%82%D0%B5%D0%BA&amp;action=edit&amp;redlink=1" TargetMode="External"/><Relationship Id="rId2" Type="http://schemas.openxmlformats.org/officeDocument/2006/relationships/hyperlink" Target="http://ru.wikipedia.org/w/index.php?title=%D0%91%D0%BB%D0%BE%D0%BA%D0%B0%D1%82%D0%BE%D1%80%D1%8B_%D0%B0%D0%BD%D1%82%D0%B8%D0%B3%D0%B8%D1%81%D1%82%D0%B0%D0%BC%D0%B8%D0%BD%D0%BD%D1%8B%D1%85_%D1%81%D0%B8%D1%81%D1%82%D0%B5%D0%BC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/index.php?title=%D0%9F%D0%B0%D1%80%D0%B0%D0%BA%D1%81%D0%B5%D1%82%D0%B8%D0%BD&amp;action=edit&amp;redlink=1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5%D0%B4%D0%BD%D0%B8%D0%B7%D0%BE%D0%BB%D0%BE%D0%BD" TargetMode="External"/><Relationship Id="rId2" Type="http://schemas.openxmlformats.org/officeDocument/2006/relationships/hyperlink" Target="http://ru.wikipedia.org/w/index.php?title=%D0%9A%D0%BE%D1%80%D1%82%D0%B8%D0%BA%D0%BE%D1%81%D1%82%D0%B5%D1%80%D0%BE%D0%B8%D0%B4%D0%BD%D1%8B%D0%B5_%D0%B3%D0%BE%D1%80%D0%BC%D0%BE%D0%BD%D1%8B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92%D0%B8%D1%82%D0%B0%D0%BC%D0%B8%D0%BD%D1%8B_%D0%B3%D1%80%D1%83%D0%BF%D0%BF%D1%8B_%D0%92&amp;action=edit&amp;redlink=1" TargetMode="External"/><Relationship Id="rId4" Type="http://schemas.openxmlformats.org/officeDocument/2006/relationships/hyperlink" Target="http://ru.wikipedia.org/w/index.php?title=%D0%90%D0%BD%D0%B0%D0%B1%D0%BE%D0%BB%D0%B8%D1%87%D0%B5%D1%81%D0%BA%D0%B8%D0%B5_%D0%B3%D0%BE%D1%80%D0%BC%D0%BE%D0%BD%D1%8B&amp;action=edit&amp;redlink=1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1%81%D1%82%D1%80%D1%8B%D0%B9_%D0%BB%D0%B5%D0%B9%D0%BA%D0%BE%D0%B7" TargetMode="External"/><Relationship Id="rId2" Type="http://schemas.openxmlformats.org/officeDocument/2006/relationships/hyperlink" Target="http://ru.wikipedia.org/w/index.php?title=%D0%90%D0%BB%D0%BB%D0%BE%D0%BF%D1%83%D1%80%D0%B8%D0%BD%D0%BE%D0%BB&amp;action=edit&amp;redlink=1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C%D0%B8%D0%B5%D0%BB%D0%BE%D0%BB%D0%B5%D0%B9%D0%BA%D0%BE%D0%B7&amp;action=edit&amp;redlink=1" TargetMode="External"/><Relationship Id="rId2" Type="http://schemas.openxmlformats.org/officeDocument/2006/relationships/hyperlink" Target="http://ru.wikipedia.org/w/index.php?title=%D0%9C%D0%B8%D0%B5%D0%BB%D0%BE%D1%84%D0%B8%D0%B1%D1%80%D0%BE%D0%B7&amp;action=edit&amp;redlink=1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Хронические лейкозы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321271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>
                <a:solidFill>
                  <a:srgbClr val="C00000"/>
                </a:solidFill>
              </a:rPr>
              <a:t>Кафедра терапии и ОВП с курсом гериатрии ИДПО ФГБОУ ВО БГМУ МЗРФ</a:t>
            </a:r>
          </a:p>
          <a:p>
            <a:r>
              <a:rPr lang="ru-RU" sz="5100" dirty="0">
                <a:solidFill>
                  <a:srgbClr val="C00000"/>
                </a:solidFill>
              </a:rPr>
              <a:t>Цикл НМО ДПП ПК 36 часов</a:t>
            </a:r>
          </a:p>
          <a:p>
            <a:r>
              <a:rPr lang="ru-RU" sz="5100" dirty="0">
                <a:solidFill>
                  <a:srgbClr val="C00000"/>
                </a:solidFill>
              </a:rPr>
              <a:t>« Гериатрия в терапии»</a:t>
            </a:r>
          </a:p>
          <a:p>
            <a:r>
              <a:rPr lang="ru-RU" sz="5100" dirty="0" err="1">
                <a:solidFill>
                  <a:srgbClr val="C00000"/>
                </a:solidFill>
              </a:rPr>
              <a:t>Проф</a:t>
            </a:r>
            <a:r>
              <a:rPr lang="ru-RU" sz="5100" dirty="0">
                <a:solidFill>
                  <a:srgbClr val="C00000"/>
                </a:solidFill>
              </a:rPr>
              <a:t> Сафуанова Г.Ш.</a:t>
            </a:r>
          </a:p>
          <a:p>
            <a:r>
              <a:rPr lang="ru-RU" sz="5100" dirty="0">
                <a:solidFill>
                  <a:srgbClr val="C00000"/>
                </a:solidFill>
              </a:rPr>
              <a:t> 2017г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2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 txBox="1">
            <a:spLocks/>
          </p:cNvSpPr>
          <p:nvPr/>
        </p:nvSpPr>
        <p:spPr bwMode="auto">
          <a:xfrm>
            <a:off x="0" y="402168"/>
            <a:ext cx="9036050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400" b="1">
                <a:solidFill>
                  <a:srgbClr val="464646"/>
                </a:solidFill>
                <a:latin typeface="Calibri" pitchFamily="34" charset="0"/>
                <a:ea typeface="MS PGothic" pitchFamily="34" charset="-128"/>
              </a:rPr>
              <a:t>Как интепретировать анализ крови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925" y="1483784"/>
          <a:ext cx="9072563" cy="2286204"/>
        </p:xfrm>
        <a:graphic>
          <a:graphicData uri="http://schemas.openxmlformats.org/drawingml/2006/table">
            <a:tbl>
              <a:tblPr/>
              <a:tblGrid>
                <a:gridCol w="2268538"/>
                <a:gridCol w="2266950"/>
                <a:gridCol w="2268537"/>
                <a:gridCol w="2268538"/>
              </a:tblGrid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Показатель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Полное название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Как переводится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норма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HGB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hemoglobin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гемоглобин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120 – 160 г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л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PLT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platelets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тромбоциты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180 – 320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x 10</a:t>
                      </a:r>
                      <a:r>
                        <a:rPr kumimoji="0" lang="en-US" sz="1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/Л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WBC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White blood cells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лейкоциты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 – 9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x 10</a:t>
                      </a:r>
                      <a:r>
                        <a:rPr kumimoji="0" lang="en-US" sz="1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9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/Л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LYM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lymphocytes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лимфоциты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Вычисляются неточно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NEUT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neutrophils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нейтрофилы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925" y="3788833"/>
          <a:ext cx="9036050" cy="3337672"/>
        </p:xfrm>
        <a:graphic>
          <a:graphicData uri="http://schemas.openxmlformats.org/drawingml/2006/table">
            <a:tbl>
              <a:tblPr/>
              <a:tblGrid>
                <a:gridCol w="2447925"/>
                <a:gridCol w="3576638"/>
                <a:gridCol w="3011487"/>
              </a:tblGrid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Принятое сокращение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Что обозначает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норма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п /я н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Палочкоядерные нейтрофилы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 – 6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с /я б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Сегментоядерные  базофилы 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 – 1%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с /я э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Сегментоядерные эозинофилы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0,5 – 5%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с /я н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Сегментоядерные нейтрофилы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47 – 72%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Л, лимф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лимфоциты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19 – 37%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37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М, мон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моноциты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 – 11%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97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Всего (сумма всех клеток формулы )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100%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3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 txBox="1">
            <a:spLocks/>
          </p:cNvSpPr>
          <p:nvPr/>
        </p:nvSpPr>
        <p:spPr bwMode="auto">
          <a:xfrm>
            <a:off x="-71438" y="334434"/>
            <a:ext cx="9036051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464646"/>
                </a:solidFill>
                <a:latin typeface="Calibri" pitchFamily="34" charset="0"/>
                <a:ea typeface="MS PGothic" pitchFamily="34" charset="-128"/>
              </a:rPr>
              <a:t>Симптомы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39434"/>
            <a:ext cx="7924800" cy="332316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Повышение лимфоцитов в крови </a:t>
            </a: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Абсолютный лимфоцитоз</a:t>
            </a:r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+ </a:t>
            </a:r>
            <a:r>
              <a:rPr lang="ru-RU" sz="2000" b="1" dirty="0" smtClean="0">
                <a:solidFill>
                  <a:srgbClr val="00B0F0"/>
                </a:solidFill>
              </a:rPr>
              <a:t>клетки Боткина </a:t>
            </a:r>
            <a:r>
              <a:rPr lang="ru-RU" sz="2000" b="1" dirty="0" err="1" smtClean="0">
                <a:solidFill>
                  <a:srgbClr val="00B0F0"/>
                </a:solidFill>
              </a:rPr>
              <a:t>Гумпрехта</a:t>
            </a:r>
            <a:r>
              <a:rPr lang="ru-RU" sz="2000" b="1" dirty="0" smtClean="0">
                <a:solidFill>
                  <a:srgbClr val="00B0F0"/>
                </a:solidFill>
              </a:rPr>
              <a:t>  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Увеличение лимфоузлов</a:t>
            </a: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Увеличением селезенки и печени</a:t>
            </a:r>
          </a:p>
          <a:p>
            <a:pPr eaLnBrk="1" hangingPunct="1"/>
            <a:r>
              <a:rPr lang="ru-RU" sz="2000" dirty="0" smtClean="0"/>
              <a:t>склонность к инфекциям</a:t>
            </a:r>
          </a:p>
          <a:p>
            <a:pPr eaLnBrk="1" hangingPunct="1"/>
            <a:r>
              <a:rPr lang="ru-RU" sz="2000" dirty="0" smtClean="0"/>
              <a:t>кровоточивость</a:t>
            </a:r>
          </a:p>
          <a:p>
            <a:pPr eaLnBrk="1" hangingPunct="1"/>
            <a:r>
              <a:rPr lang="ru-RU" sz="2000" dirty="0" smtClean="0"/>
              <a:t>Малокровие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4572000" y="3530600"/>
            <a:ext cx="4083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повышение температуры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потеря веса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быстрая утомляемость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потливость</a:t>
            </a:r>
            <a:r>
              <a:rPr lang="ru-RU" sz="2000" dirty="0">
                <a:solidFill>
                  <a:srgbClr val="7030A0"/>
                </a:solidFill>
                <a:latin typeface="Calibri" pitchFamily="34" charset="0"/>
              </a:rPr>
              <a:t> по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</a:rPr>
              <a:t>ночам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= симптомы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98133"/>
            <a:ext cx="8229600" cy="3869267"/>
          </a:xfrm>
        </p:spPr>
        <p:txBody>
          <a:bodyPr/>
          <a:lstStyle/>
          <a:p>
            <a:pPr eaLnBrk="1" hangingPunct="1"/>
            <a:r>
              <a:rPr lang="ru-RU" sz="2000" smtClean="0"/>
              <a:t>Иммунофенотипирование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Исследование костного мозга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Биопсия ЛУ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Маркеры прогноза </a:t>
            </a:r>
            <a:endParaRPr lang="en-US" sz="2000" smtClean="0">
              <a:latin typeface="Calibri" pitchFamily="34" charset="0"/>
            </a:endParaRPr>
          </a:p>
        </p:txBody>
      </p:sp>
      <p:sp>
        <p:nvSpPr>
          <p:cNvPr id="16387" name="Заголовок 5"/>
          <p:cNvSpPr txBox="1">
            <a:spLocks/>
          </p:cNvSpPr>
          <p:nvPr/>
        </p:nvSpPr>
        <p:spPr bwMode="auto">
          <a:xfrm>
            <a:off x="-71438" y="334434"/>
            <a:ext cx="9036051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464646"/>
                </a:solidFill>
                <a:latin typeface="Calibri" pitchFamily="34" charset="0"/>
                <a:ea typeface="MS PGothic" pitchFamily="34" charset="-128"/>
              </a:rPr>
              <a:t>Диагноз и прогноз</a:t>
            </a:r>
          </a:p>
        </p:txBody>
      </p:sp>
    </p:spTree>
    <p:extLst>
      <p:ext uri="{BB962C8B-B14F-4D97-AF65-F5344CB8AC3E}">
        <p14:creationId xmlns:p14="http://schemas.microsoft.com/office/powerpoint/2010/main" val="20276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low Cyclin wo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77" y="3082290"/>
            <a:ext cx="2843784" cy="2636520"/>
          </a:xfrm>
        </p:spPr>
      </p:pic>
      <p:sp>
        <p:nvSpPr>
          <p:cNvPr id="17431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Иммунофенотипирование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28600" y="5431368"/>
            <a:ext cx="5143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chemeClr val="tx2"/>
                </a:solidFill>
                <a:ea typeface="MS PGothic" pitchFamily="34" charset="-128"/>
              </a:rPr>
              <a:t>Иммунофенотип хронического </a:t>
            </a:r>
          </a:p>
          <a:p>
            <a:pPr eaLnBrk="1" hangingPunct="1"/>
            <a:r>
              <a:rPr lang="ru-RU" sz="2000" b="1">
                <a:solidFill>
                  <a:schemeClr val="tx2"/>
                </a:solidFill>
                <a:ea typeface="MS PGothic" pitchFamily="34" charset="-128"/>
              </a:rPr>
              <a:t>Лимфолейкоза</a:t>
            </a:r>
            <a:r>
              <a:rPr lang="en-US" sz="2000" b="1">
                <a:solidFill>
                  <a:schemeClr val="tx2"/>
                </a:solidFill>
                <a:ea typeface="MS PGothic" pitchFamily="34" charset="-128"/>
              </a:rPr>
              <a:t> </a:t>
            </a:r>
            <a:r>
              <a:rPr lang="en-US" sz="2000" b="1">
                <a:solidFill>
                  <a:srgbClr val="FF0000"/>
                </a:solidFill>
                <a:ea typeface="MS PGothic" pitchFamily="34" charset="-128"/>
              </a:rPr>
              <a:t>CD19+, CD5+, CD23+ </a:t>
            </a:r>
            <a:endParaRPr lang="ru-RU" sz="2000" b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1" y="2214033"/>
            <a:ext cx="828675" cy="857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9201" y="3079752"/>
            <a:ext cx="828675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85951" y="2072218"/>
            <a:ext cx="828675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86164" y="3790952"/>
            <a:ext cx="828675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48001" y="2571752"/>
            <a:ext cx="828675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6263" y="2571751"/>
            <a:ext cx="138112" cy="213783"/>
          </a:xfrm>
          <a:prstGeom prst="rect">
            <a:avLst/>
          </a:prstGeom>
          <a:solidFill>
            <a:schemeClr val="accent2"/>
          </a:solidFill>
          <a:ln>
            <a:solidFill>
              <a:srgbClr val="F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05013" y="2429933"/>
            <a:ext cx="138112" cy="213784"/>
          </a:xfrm>
          <a:prstGeom prst="rect">
            <a:avLst/>
          </a:prstGeom>
          <a:solidFill>
            <a:schemeClr val="accent2"/>
          </a:solidFill>
          <a:ln>
            <a:solidFill>
              <a:srgbClr val="F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38263" y="3437467"/>
            <a:ext cx="138112" cy="213784"/>
          </a:xfrm>
          <a:prstGeom prst="rect">
            <a:avLst/>
          </a:prstGeom>
          <a:solidFill>
            <a:schemeClr val="accent2"/>
          </a:solidFill>
          <a:ln>
            <a:solidFill>
              <a:srgbClr val="F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05226" y="4148667"/>
            <a:ext cx="138113" cy="213784"/>
          </a:xfrm>
          <a:prstGeom prst="rect">
            <a:avLst/>
          </a:prstGeom>
          <a:solidFill>
            <a:schemeClr val="accent2"/>
          </a:solidFill>
          <a:ln>
            <a:solidFill>
              <a:srgbClr val="F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2222501" y="2144185"/>
            <a:ext cx="206375" cy="213783"/>
          </a:xfrm>
          <a:prstGeom prst="triangle">
            <a:avLst/>
          </a:prstGeom>
          <a:solidFill>
            <a:srgbClr val="F0C000"/>
          </a:solidFill>
          <a:ln>
            <a:solidFill>
              <a:srgbClr val="F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922714" y="3862918"/>
            <a:ext cx="206375" cy="213783"/>
          </a:xfrm>
          <a:prstGeom prst="triangle">
            <a:avLst/>
          </a:prstGeom>
          <a:solidFill>
            <a:srgbClr val="F0C000"/>
          </a:solidFill>
          <a:ln>
            <a:solidFill>
              <a:srgbClr val="F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3384550" y="2715685"/>
            <a:ext cx="206375" cy="213783"/>
          </a:xfrm>
          <a:prstGeom prst="triangle">
            <a:avLst/>
          </a:prstGeom>
          <a:solidFill>
            <a:srgbClr val="F0C000"/>
          </a:solidFill>
          <a:ln>
            <a:solidFill>
              <a:srgbClr val="F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65589" y="4218518"/>
            <a:ext cx="206375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FF8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27425" y="3071285"/>
            <a:ext cx="206375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FF8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27189" y="3437467"/>
            <a:ext cx="206375" cy="213784"/>
          </a:xfrm>
          <a:prstGeom prst="ellipse">
            <a:avLst/>
          </a:prstGeom>
          <a:solidFill>
            <a:schemeClr val="accent3"/>
          </a:solidFill>
          <a:ln>
            <a:solidFill>
              <a:srgbClr val="FF8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514601" y="3790952"/>
            <a:ext cx="828675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633663" y="4148667"/>
            <a:ext cx="138112" cy="213784"/>
          </a:xfrm>
          <a:prstGeom prst="rect">
            <a:avLst/>
          </a:prstGeom>
          <a:solidFill>
            <a:schemeClr val="accent2"/>
          </a:solidFill>
          <a:ln>
            <a:solidFill>
              <a:srgbClr val="F0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851151" y="3862918"/>
            <a:ext cx="206375" cy="213783"/>
          </a:xfrm>
          <a:prstGeom prst="triangle">
            <a:avLst/>
          </a:prstGeom>
          <a:solidFill>
            <a:srgbClr val="F0C000"/>
          </a:solidFill>
          <a:ln>
            <a:solidFill>
              <a:srgbClr val="F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94026" y="4218518"/>
            <a:ext cx="206375" cy="215900"/>
          </a:xfrm>
          <a:prstGeom prst="ellipse">
            <a:avLst/>
          </a:prstGeom>
          <a:solidFill>
            <a:schemeClr val="accent3"/>
          </a:solidFill>
          <a:ln>
            <a:solidFill>
              <a:srgbClr val="FF8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Rectangle 7"/>
          <p:cNvSpPr/>
          <p:nvPr/>
        </p:nvSpPr>
        <p:spPr>
          <a:xfrm>
            <a:off x="5257800" y="1946346"/>
            <a:ext cx="3657600" cy="10095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80" tIns="182880" rIns="182880" bIns="91440" anchor="ctr">
            <a:spAutoFit/>
          </a:bodyPr>
          <a:lstStyle>
            <a:extLst/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x-none" sz="1400" b="1" dirty="0">
                <a:solidFill>
                  <a:schemeClr val="bg1"/>
                </a:solidFill>
              </a:rPr>
              <a:t>ПОЗВОЛЯЕТ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x-none" sz="1400" dirty="0">
                <a:solidFill>
                  <a:schemeClr val="bg1"/>
                </a:solidFill>
              </a:rPr>
              <a:t> Различать разные формы </a:t>
            </a:r>
            <a:r>
              <a:rPr lang="ru-RU" altLang="x-none" sz="1400" dirty="0" err="1">
                <a:solidFill>
                  <a:schemeClr val="bg1"/>
                </a:solidFill>
              </a:rPr>
              <a:t>лимфом</a:t>
            </a:r>
            <a:r>
              <a:rPr lang="ru-RU" altLang="x-none" sz="1400" dirty="0">
                <a:solidFill>
                  <a:schemeClr val="bg1"/>
                </a:solidFill>
              </a:rPr>
              <a:t>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x-none" sz="1400" dirty="0">
                <a:solidFill>
                  <a:schemeClr val="bg1"/>
                </a:solidFill>
              </a:rPr>
              <a:t> Предсказывает прогноз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 Оценивать эффект лечения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60" name="Text Box 4"/>
          <p:cNvSpPr txBox="1">
            <a:spLocks noChangeArrowheads="1"/>
          </p:cNvSpPr>
          <p:nvPr/>
        </p:nvSpPr>
        <p:spPr bwMode="auto">
          <a:xfrm>
            <a:off x="468313" y="129118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MS PGothic" pitchFamily="34" charset="-128"/>
              </a:rPr>
              <a:t>Типичные хромосомные нарушения</a:t>
            </a:r>
            <a:endParaRPr lang="ru-RU" sz="4000" b="1" smtClean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22531" name="Picture 5" descr="del13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35051"/>
            <a:ext cx="3024188" cy="27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del1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78417"/>
            <a:ext cx="2952750" cy="26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del17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37001"/>
            <a:ext cx="3024188" cy="26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del6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4" y="3803651"/>
            <a:ext cx="2960687" cy="27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4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Начальная – Л до 40-50 тыс., др. в норме, лечения не требуется</a:t>
            </a:r>
          </a:p>
          <a:p>
            <a:pPr eaLnBrk="1" hangingPunct="1"/>
            <a:r>
              <a:rPr lang="ru-RU" smtClean="0"/>
              <a:t>Развернутая – выраженные клинические признаки заболевания – лечить!</a:t>
            </a:r>
          </a:p>
          <a:p>
            <a:pPr eaLnBrk="1" hangingPunct="1"/>
            <a:r>
              <a:rPr lang="ru-RU" smtClean="0"/>
              <a:t>Терминальная – цитопения, кахексия, инфекционные осложнения, резистентность к лечению</a:t>
            </a:r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Стадии</a:t>
            </a:r>
          </a:p>
        </p:txBody>
      </p:sp>
    </p:spTree>
    <p:extLst>
      <p:ext uri="{BB962C8B-B14F-4D97-AF65-F5344CB8AC3E}">
        <p14:creationId xmlns:p14="http://schemas.microsoft.com/office/powerpoint/2010/main" val="10148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533400" y="1843618"/>
            <a:ext cx="4691063" cy="503978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Увеличение лимфоцитов в крови    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Увеличение </a:t>
            </a:r>
            <a:r>
              <a:rPr lang="ru-RU" sz="1900" dirty="0" err="1"/>
              <a:t>лимфоузлов</a:t>
            </a:r>
            <a:endParaRPr lang="ru-RU" sz="19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 smtClean="0"/>
              <a:t>Увеличение </a:t>
            </a:r>
            <a:r>
              <a:rPr lang="ru-RU" sz="1900" dirty="0"/>
              <a:t>селезенки и печени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малокровие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 smtClean="0"/>
              <a:t>Кровоточивость</a:t>
            </a:r>
            <a:endParaRPr lang="ru-RU" sz="19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 smtClean="0"/>
              <a:t>склонность </a:t>
            </a:r>
            <a:r>
              <a:rPr lang="ru-RU" sz="1900" dirty="0"/>
              <a:t>к инфекциям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 smtClean="0"/>
              <a:t>повышение </a:t>
            </a:r>
            <a:r>
              <a:rPr lang="ru-RU" sz="1900" dirty="0"/>
              <a:t>температуры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потеря веса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быстрая утомляемость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900" dirty="0"/>
              <a:t>потливость по ночам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US" sz="1800" dirty="0">
              <a:latin typeface="Calibri" charset="0"/>
            </a:endParaRPr>
          </a:p>
        </p:txBody>
      </p:sp>
      <p:sp>
        <p:nvSpPr>
          <p:cNvPr id="26627" name="Заголовок 5"/>
          <p:cNvSpPr txBox="1">
            <a:spLocks/>
          </p:cNvSpPr>
          <p:nvPr/>
        </p:nvSpPr>
        <p:spPr bwMode="auto">
          <a:xfrm>
            <a:off x="-71438" y="334434"/>
            <a:ext cx="9036051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000" b="1">
                <a:latin typeface="Calibri" pitchFamily="34" charset="0"/>
                <a:ea typeface="MS PGothic" pitchFamily="34" charset="-128"/>
              </a:rPr>
              <a:t>Показания к началу терапии</a:t>
            </a:r>
          </a:p>
        </p:txBody>
      </p:sp>
      <p:sp>
        <p:nvSpPr>
          <p:cNvPr id="26628" name="Content Placeholder 2"/>
          <p:cNvSpPr txBox="1">
            <a:spLocks/>
          </p:cNvSpPr>
          <p:nvPr/>
        </p:nvSpPr>
        <p:spPr bwMode="auto">
          <a:xfrm>
            <a:off x="5486400" y="1803401"/>
            <a:ext cx="3581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Время удвоения </a:t>
            </a:r>
            <a:r>
              <a:rPr lang="en-US" sz="1900">
                <a:latin typeface="Calibri" pitchFamily="34" charset="0"/>
                <a:ea typeface="MS PGothic" pitchFamily="34" charset="-128"/>
              </a:rPr>
              <a:t>&lt;</a:t>
            </a:r>
            <a:r>
              <a:rPr lang="ru-RU" sz="1900">
                <a:latin typeface="Calibri" pitchFamily="34" charset="0"/>
                <a:ea typeface="MS PGothic" pitchFamily="34" charset="-128"/>
              </a:rPr>
              <a:t> 6 мес    </a:t>
            </a: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Прогрессирующий рост</a:t>
            </a: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Прогрессирующий рост</a:t>
            </a: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Появление анемии</a:t>
            </a: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Появление тромбоцитопении</a:t>
            </a:r>
          </a:p>
          <a:p>
            <a:pPr eaLnBrk="1" hangingPunct="1">
              <a:spcBef>
                <a:spcPct val="20000"/>
              </a:spcBef>
            </a:pPr>
            <a:endParaRPr lang="ru-RU" sz="190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Аутоиммунные осложнения</a:t>
            </a:r>
          </a:p>
          <a:p>
            <a:pPr eaLnBrk="1" hangingPunct="1">
              <a:spcBef>
                <a:spcPct val="20000"/>
              </a:spcBef>
            </a:pPr>
            <a:endParaRPr lang="ru-RU" sz="190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1900">
                <a:latin typeface="Calibri" pitchFamily="34" charset="0"/>
                <a:ea typeface="MS PGothic" pitchFamily="34" charset="-128"/>
              </a:rPr>
              <a:t>Наличие жалоб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sz="19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724401" y="2204864"/>
            <a:ext cx="504825" cy="112184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4724401" y="1959362"/>
            <a:ext cx="504825" cy="11218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4757402" y="2564904"/>
            <a:ext cx="504825" cy="112184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57402" y="2924944"/>
            <a:ext cx="504825" cy="112184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4724401" y="3356992"/>
            <a:ext cx="504825" cy="112184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4724401" y="4066117"/>
            <a:ext cx="504825" cy="11218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4860032" y="4717503"/>
            <a:ext cx="504825" cy="112183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9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95288" y="2216152"/>
            <a:ext cx="8229600" cy="4525433"/>
          </a:xfrm>
        </p:spPr>
        <p:txBody>
          <a:bodyPr/>
          <a:lstStyle/>
          <a:p>
            <a:pPr eaLnBrk="1" hangingPunct="1"/>
            <a:r>
              <a:rPr lang="ru-RU" smtClean="0"/>
              <a:t>Алкилирующие препараты – лейкеран, циклофосфан</a:t>
            </a:r>
            <a:endParaRPr lang="en-US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ru-RU" smtClean="0"/>
              <a:t>Аналоги пуринов - </a:t>
            </a:r>
            <a:r>
              <a:rPr lang="ru-RU" smtClean="0">
                <a:solidFill>
                  <a:srgbClr val="FF0000"/>
                </a:solidFill>
              </a:rPr>
              <a:t>флударабин</a:t>
            </a:r>
            <a:endParaRPr lang="en-US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ru-RU" smtClean="0"/>
              <a:t>Моноклональные антитела – таргетная терапия </a:t>
            </a:r>
            <a:r>
              <a:rPr lang="ru-RU" smtClean="0">
                <a:solidFill>
                  <a:srgbClr val="FF0000"/>
                </a:solidFill>
              </a:rPr>
              <a:t>Ретуксимаб</a:t>
            </a:r>
            <a:endParaRPr lang="en-US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651" name="Заголовок 5"/>
          <p:cNvSpPr txBox="1">
            <a:spLocks/>
          </p:cNvSpPr>
          <p:nvPr/>
        </p:nvSpPr>
        <p:spPr bwMode="auto">
          <a:xfrm>
            <a:off x="-71438" y="334434"/>
            <a:ext cx="9036051" cy="99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600" b="1">
                <a:latin typeface="Calibri" pitchFamily="34" charset="0"/>
                <a:ea typeface="MS PGothic" pitchFamily="34" charset="-128"/>
              </a:rPr>
              <a:t>Ключевые препараты в лечении ХЛЛ</a:t>
            </a:r>
          </a:p>
        </p:txBody>
      </p:sp>
    </p:spTree>
    <p:extLst>
      <p:ext uri="{BB962C8B-B14F-4D97-AF65-F5344CB8AC3E}">
        <p14:creationId xmlns:p14="http://schemas.microsoft.com/office/powerpoint/2010/main" val="1701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60033"/>
            <a:ext cx="7786688" cy="3556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Инсоляция - противопоказана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Тепло?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Локальный массаж не противопоказан (если нет тромбоцитопении!!)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" name="Прямоугольник 2"/>
          <p:cNvSpPr/>
          <p:nvPr/>
        </p:nvSpPr>
        <p:spPr>
          <a:xfrm>
            <a:off x="0" y="0"/>
            <a:ext cx="9144000" cy="1428751"/>
          </a:xfrm>
          <a:prstGeom prst="rect">
            <a:avLst/>
          </a:prstGeom>
          <a:solidFill>
            <a:srgbClr val="0078C0"/>
          </a:solidFill>
          <a:ln>
            <a:solidFill>
              <a:srgbClr val="0078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0" name="Заголовок 5"/>
          <p:cNvSpPr txBox="1">
            <a:spLocks/>
          </p:cNvSpPr>
          <p:nvPr/>
        </p:nvSpPr>
        <p:spPr bwMode="auto">
          <a:xfrm>
            <a:off x="285750" y="273051"/>
            <a:ext cx="8229600" cy="15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Солнце</a:t>
            </a:r>
            <a:r>
              <a:rPr lang="en-US" sz="4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,</a:t>
            </a:r>
            <a:r>
              <a:rPr lang="ru-RU" sz="4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 тепло</a:t>
            </a:r>
            <a:r>
              <a:rPr lang="en-US" sz="4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,  </a:t>
            </a:r>
            <a:r>
              <a:rPr lang="ru-RU" sz="4400" b="1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массаж</a:t>
            </a:r>
          </a:p>
        </p:txBody>
      </p:sp>
    </p:spTree>
    <p:extLst>
      <p:ext uri="{BB962C8B-B14F-4D97-AF65-F5344CB8AC3E}">
        <p14:creationId xmlns:p14="http://schemas.microsoft.com/office/powerpoint/2010/main" val="17499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42938" y="429685"/>
            <a:ext cx="143783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Диагноз В-ХЛЛ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157539" y="334434"/>
            <a:ext cx="1990725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Показания к лечению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284663" y="1079501"/>
            <a:ext cx="40588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Да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37225" y="334434"/>
            <a:ext cx="459228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нет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37363" y="334433"/>
            <a:ext cx="1524072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Выжидательное</a:t>
            </a:r>
          </a:p>
          <a:p>
            <a:pPr eaLnBrk="1" hangingPunct="1"/>
            <a:r>
              <a:rPr lang="ru-RU" sz="1400">
                <a:solidFill>
                  <a:srgbClr val="002060"/>
                </a:solidFill>
              </a:rPr>
              <a:t>наблюдение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71550" y="1917701"/>
            <a:ext cx="213360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2060"/>
                </a:solidFill>
              </a:rPr>
              <a:t>slow go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867400" y="1917701"/>
            <a:ext cx="2814638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2060"/>
                </a:solidFill>
              </a:rPr>
              <a:t>Go go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5400000">
            <a:off x="-108428" y="2859188"/>
            <a:ext cx="886781" cy="307777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1 линия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rot="-5400000">
            <a:off x="-115026" y="4916588"/>
            <a:ext cx="938077" cy="307777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рецидив 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971550" y="2565401"/>
            <a:ext cx="2592388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лейкеран, флударабин</a:t>
            </a:r>
            <a:endParaRPr lang="en-US" sz="140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Ритуксимаб + лейкеран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042989" y="3484034"/>
            <a:ext cx="675249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Ответ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009776" y="3484034"/>
            <a:ext cx="108331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Нет ответа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848475" y="2565401"/>
            <a:ext cx="941283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060"/>
                </a:solidFill>
              </a:rPr>
              <a:t>FC, </a:t>
            </a:r>
            <a:r>
              <a:rPr lang="en-US" sz="1400" b="1">
                <a:solidFill>
                  <a:srgbClr val="FF0000"/>
                </a:solidFill>
              </a:rPr>
              <a:t>FCR</a:t>
            </a:r>
            <a:r>
              <a:rPr lang="ru-RU" sz="1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894514" y="3213101"/>
            <a:ext cx="1349375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Ответ </a:t>
            </a:r>
            <a:r>
              <a:rPr lang="en-US" sz="1400">
                <a:solidFill>
                  <a:srgbClr val="002060"/>
                </a:solidFill>
              </a:rPr>
              <a:t>&gt;6 </a:t>
            </a:r>
            <a:r>
              <a:rPr lang="ru-RU" sz="1400">
                <a:solidFill>
                  <a:srgbClr val="002060"/>
                </a:solidFill>
              </a:rPr>
              <a:t>мес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904168" y="2565401"/>
            <a:ext cx="1516889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Прогрессия</a:t>
            </a:r>
            <a:r>
              <a:rPr lang="en-US" sz="1400">
                <a:solidFill>
                  <a:srgbClr val="002060"/>
                </a:solidFill>
              </a:rPr>
              <a:t>,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Рецидив </a:t>
            </a:r>
            <a:r>
              <a:rPr lang="en-US" sz="1400">
                <a:solidFill>
                  <a:srgbClr val="002060"/>
                </a:solidFill>
              </a:rPr>
              <a:t>&lt;6 </a:t>
            </a:r>
            <a:r>
              <a:rPr lang="ru-RU" sz="1400">
                <a:solidFill>
                  <a:srgbClr val="002060"/>
                </a:solidFill>
              </a:rPr>
              <a:t>мес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659564" y="4895851"/>
            <a:ext cx="2160587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2060"/>
                </a:solidFill>
              </a:rPr>
              <a:t>FC, FCR, FCMR</a:t>
            </a:r>
            <a:r>
              <a:rPr lang="ru-RU" sz="1400">
                <a:solidFill>
                  <a:srgbClr val="002060"/>
                </a:solidFill>
              </a:rPr>
              <a:t>, </a:t>
            </a:r>
            <a:endParaRPr lang="en-US" sz="1400">
              <a:solidFill>
                <a:srgbClr val="002060"/>
              </a:solidFill>
            </a:endParaRPr>
          </a:p>
          <a:p>
            <a:pPr eaLnBrk="1" hangingPunct="1"/>
            <a:r>
              <a:rPr lang="en-US" sz="1400">
                <a:solidFill>
                  <a:srgbClr val="002060"/>
                </a:solidFill>
              </a:rPr>
              <a:t>R-CHOP, R-Benda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808413" y="1917701"/>
            <a:ext cx="1324786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Высокий риск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411414" y="5983818"/>
            <a:ext cx="2447925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2060"/>
                </a:solidFill>
              </a:rPr>
              <a:t>Flu</a:t>
            </a:r>
            <a:r>
              <a:rPr lang="ru-RU" sz="1400">
                <a:solidFill>
                  <a:srgbClr val="002060"/>
                </a:solidFill>
              </a:rPr>
              <a:t>С</a:t>
            </a:r>
            <a:r>
              <a:rPr lang="en-US" sz="1400">
                <a:solidFill>
                  <a:srgbClr val="002060"/>
                </a:solidFill>
              </a:rPr>
              <a:t>am,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алемтузумаб</a:t>
            </a:r>
            <a:r>
              <a:rPr lang="en-US" sz="1400">
                <a:solidFill>
                  <a:srgbClr val="002060"/>
                </a:solidFill>
              </a:rPr>
              <a:t>?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5076825" y="5983818"/>
            <a:ext cx="1277529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алемтузумаб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176588" y="5308601"/>
            <a:ext cx="1524776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Массивная ЛАП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4967288" y="5308601"/>
            <a:ext cx="109639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Цитопении</a:t>
            </a: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3924300" y="5662084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508625" y="5668433"/>
            <a:ext cx="0" cy="289984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3132138" y="5236633"/>
            <a:ext cx="295275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4500563" y="2277533"/>
            <a:ext cx="0" cy="2880784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684213" y="4595285"/>
            <a:ext cx="2178050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Лейкеран + ритуксимаб</a:t>
            </a:r>
            <a:endParaRPr lang="en-US" sz="1400">
              <a:solidFill>
                <a:srgbClr val="002060"/>
              </a:solidFill>
            </a:endParaRPr>
          </a:p>
          <a:p>
            <a:pPr eaLnBrk="1" hangingPunct="1"/>
            <a:r>
              <a:rPr lang="en-US" sz="1400">
                <a:solidFill>
                  <a:srgbClr val="002060"/>
                </a:solidFill>
              </a:rPr>
              <a:t>FC</a:t>
            </a:r>
            <a:r>
              <a:rPr lang="ru-RU" sz="1400">
                <a:solidFill>
                  <a:srgbClr val="002060"/>
                </a:solidFill>
              </a:rPr>
              <a:t>-</a:t>
            </a:r>
            <a:r>
              <a:rPr lang="en-US" sz="1400">
                <a:solidFill>
                  <a:srgbClr val="002060"/>
                </a:solidFill>
              </a:rPr>
              <a:t>Lite +/- R</a:t>
            </a:r>
            <a:r>
              <a:rPr lang="ru-RU" sz="14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6684964" y="1126068"/>
            <a:ext cx="1976054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Показания к лечению</a:t>
            </a: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>
            <a:off x="2124076" y="548217"/>
            <a:ext cx="1008063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5221289" y="548217"/>
            <a:ext cx="50323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6300789" y="548217"/>
            <a:ext cx="503237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7596188" y="908051"/>
            <a:ext cx="0" cy="218016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H="1">
            <a:off x="4716463" y="1267884"/>
            <a:ext cx="19431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4500563" y="692152"/>
            <a:ext cx="0" cy="35983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>
            <a:off x="4500563" y="1411818"/>
            <a:ext cx="0" cy="2159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1835150" y="1627717"/>
            <a:ext cx="56896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1835150" y="162771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4500563" y="162771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7524750" y="162771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7524750" y="2277533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1835150" y="2277533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 flipV="1">
            <a:off x="5003800" y="2277533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flipH="1">
            <a:off x="6443663" y="2707217"/>
            <a:ext cx="360362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6877113" y="3860801"/>
            <a:ext cx="1392111" cy="523220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Динамическое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наблюдение</a:t>
            </a: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7524750" y="3572933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7524750" y="4436533"/>
            <a:ext cx="0" cy="4318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2000251" y="4131734"/>
            <a:ext cx="2201863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2060"/>
                </a:solidFill>
              </a:rPr>
              <a:t>FC</a:t>
            </a:r>
            <a:r>
              <a:rPr lang="ru-RU" sz="1400">
                <a:solidFill>
                  <a:srgbClr val="002060"/>
                </a:solidFill>
              </a:rPr>
              <a:t>-</a:t>
            </a:r>
            <a:r>
              <a:rPr lang="en-US" sz="1400">
                <a:solidFill>
                  <a:srgbClr val="002060"/>
                </a:solidFill>
              </a:rPr>
              <a:t>Lite, FC, CHOP</a:t>
            </a:r>
            <a:r>
              <a:rPr lang="ru-RU" sz="1400">
                <a:solidFill>
                  <a:srgbClr val="002060"/>
                </a:solidFill>
              </a:rPr>
              <a:t>  + </a:t>
            </a:r>
            <a:r>
              <a:rPr lang="en-US" sz="1400">
                <a:solidFill>
                  <a:srgbClr val="002060"/>
                </a:solidFill>
              </a:rPr>
              <a:t>R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928689" y="5717118"/>
            <a:ext cx="1083310" cy="307777"/>
          </a:xfrm>
          <a:prstGeom prst="rect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2060"/>
                </a:solidFill>
              </a:rPr>
              <a:t>Нет ответа</a:t>
            </a:r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1331913" y="319616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>
            <a:off x="2555875" y="319616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2555875" y="3843867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1331913" y="3845985"/>
            <a:ext cx="0" cy="6477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1331913" y="5141384"/>
            <a:ext cx="0" cy="57573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>
            <a:off x="2051051" y="5861051"/>
            <a:ext cx="1012825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flipV="1">
            <a:off x="3070225" y="4493685"/>
            <a:ext cx="0" cy="13673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>
            <a:off x="7524750" y="2925233"/>
            <a:ext cx="0" cy="287867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6865939" y="2728384"/>
            <a:ext cx="376237" cy="1481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6696075" y="5058834"/>
            <a:ext cx="376238" cy="1481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2138363" y="2764368"/>
            <a:ext cx="1333500" cy="1481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4233863" y="4294717"/>
            <a:ext cx="246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13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ru-RU" dirty="0" smtClean="0"/>
              <a:t>По данным зарубежных исследователей  заболеваемость Хроническими  лейкозами растет с возрастом и достигает максимума к 70-80годам.</a:t>
            </a:r>
          </a:p>
          <a:p>
            <a:r>
              <a:rPr lang="ru-RU" dirty="0" smtClean="0"/>
              <a:t>По данным РФ эти показатели совпадают, однако после 60-70 лет имеют тенденцию к снижению…</a:t>
            </a:r>
          </a:p>
          <a:p>
            <a:r>
              <a:rPr lang="ru-RU" dirty="0" smtClean="0"/>
              <a:t>Видимо,  это свидетельствует о низкой обращаемости,  недостаточной диспансеризации и  диагностики ХЛ в пожилом возрасте. </a:t>
            </a:r>
          </a:p>
          <a:p>
            <a:r>
              <a:rPr lang="ru-RU" dirty="0" smtClean="0"/>
              <a:t>Цель- повысить знания врачей терапевтов по диагностике этой группы заболеваний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7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19150" y="1193800"/>
            <a:ext cx="8324850" cy="5264150"/>
          </a:xfrm>
        </p:spPr>
        <p:txBody>
          <a:bodyPr>
            <a:normAutofit/>
          </a:bodyPr>
          <a:lstStyle/>
          <a:p>
            <a:pPr marL="457200" indent="-457200" eaLnBrk="1" hangingPunct="1"/>
            <a:r>
              <a:rPr lang="ru-RU" smtClean="0"/>
              <a:t>Режим </a:t>
            </a:r>
            <a:r>
              <a:rPr lang="en-US" smtClean="0"/>
              <a:t>FCR </a:t>
            </a:r>
            <a:r>
              <a:rPr lang="ru-RU" smtClean="0"/>
              <a:t>– стандарт терапии ХЛЛ</a:t>
            </a:r>
            <a:r>
              <a:rPr lang="en-US" smtClean="0"/>
              <a:t> </a:t>
            </a:r>
            <a:r>
              <a:rPr lang="ru-RU" smtClean="0"/>
              <a:t>у молодых</a:t>
            </a:r>
          </a:p>
          <a:p>
            <a:pPr marL="457200" indent="-457200" eaLnBrk="1" hangingPunct="1"/>
            <a:r>
              <a:rPr lang="ru-RU" smtClean="0"/>
              <a:t>Оптимальный режим у пожилых не определен. Возможно применение </a:t>
            </a:r>
            <a:r>
              <a:rPr lang="en-US" smtClean="0"/>
              <a:t>FCR-Lite, LR</a:t>
            </a:r>
            <a:endParaRPr lang="ru-RU" smtClean="0"/>
          </a:p>
          <a:p>
            <a:pPr marL="457200" indent="-457200" eaLnBrk="1" hangingPunct="1"/>
            <a:endParaRPr lang="ru-RU" smtClean="0"/>
          </a:p>
          <a:p>
            <a:pPr marL="457200" indent="-457200" eaLnBrk="1" hangingPunct="1"/>
            <a:r>
              <a:rPr lang="ru-RU" smtClean="0"/>
              <a:t>Вопросы безопасности </a:t>
            </a:r>
            <a:r>
              <a:rPr lang="en-US" smtClean="0"/>
              <a:t>FCR: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mtClean="0"/>
              <a:t>Гепатит </a:t>
            </a:r>
            <a:r>
              <a:rPr lang="en-US" smtClean="0"/>
              <a:t>B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mtClean="0"/>
              <a:t>Клиренс креатинина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mtClean="0"/>
              <a:t>Нейтропения – промежуточные анализы!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075219" y="505885"/>
            <a:ext cx="2506199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9900"/>
                </a:solidFill>
              </a:rPr>
              <a:t>Заключение</a:t>
            </a:r>
            <a:endParaRPr lang="en-US" sz="320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САМРАТН-1Н – антитело против СД52</a:t>
            </a:r>
          </a:p>
          <a:p>
            <a:pPr eaLnBrk="1" hangingPunct="1"/>
            <a:r>
              <a:rPr lang="ru-RU" smtClean="0"/>
              <a:t>Ритуксимаб - против СД20</a:t>
            </a:r>
            <a:endParaRPr lang="en-US" smtClean="0"/>
          </a:p>
          <a:p>
            <a:pPr eaLnBrk="1" hangingPunct="1"/>
            <a:r>
              <a:rPr lang="ru-RU" smtClean="0"/>
              <a:t>ГАЗИВА, Ибрутинитб- при высоком риске делеция  17р</a:t>
            </a:r>
          </a:p>
          <a:p>
            <a:pPr eaLnBrk="1" hangingPunct="1"/>
            <a:r>
              <a:rPr lang="ru-RU" smtClean="0"/>
              <a:t>ТКМ (трансплантация костного мозга)</a:t>
            </a:r>
          </a:p>
          <a:p>
            <a:pPr eaLnBrk="1" hangingPunct="1"/>
            <a:r>
              <a:rPr lang="ru-RU" smtClean="0"/>
              <a:t>ГКС </a:t>
            </a:r>
            <a:r>
              <a:rPr lang="en-US" smtClean="0"/>
              <a:t> </a:t>
            </a:r>
            <a:r>
              <a:rPr lang="ru-RU" smtClean="0"/>
              <a:t>//</a:t>
            </a:r>
            <a:r>
              <a:rPr lang="en-US" smtClean="0"/>
              <a:t> </a:t>
            </a:r>
            <a:r>
              <a:rPr lang="ru-RU" smtClean="0"/>
              <a:t>ВВИГ(внутривенные иммуноглобулины)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</a:rPr>
              <a:t>Другие направления в лечении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2 линия - МКАТ</a:t>
            </a:r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0" y="3141663"/>
            <a:ext cx="6096000" cy="34559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1890г. Березовский С.Я. и в 1898г. 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Sternberg</a:t>
            </a:r>
            <a:r>
              <a:rPr 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описали крупные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многоядерные  клетки в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пораженных лимфатических узлах.  Позднее в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1902г.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D. Reed</a:t>
            </a: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дала подробную характеристику этих клеток, сопроводив  их рисунками. Эти клетки получили название клеток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Березовского-Рид-Штернберга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являются субстратом болезни.</a:t>
            </a:r>
          </a:p>
          <a:p>
            <a:pPr algn="ctr" eaLnBrk="1" hangingPunct="1">
              <a:buFontTx/>
              <a:buNone/>
              <a:defRPr/>
            </a:pPr>
            <a:endParaRPr lang="ru-RU" sz="2000" b="1" dirty="0" smtClean="0">
              <a:solidFill>
                <a:srgbClr val="ABFFE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59" name="Picture 7" descr="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1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1"/>
          <a:stretch>
            <a:fillRect/>
          </a:stretch>
        </p:blipFill>
        <p:spPr>
          <a:xfrm>
            <a:off x="0" y="188913"/>
            <a:ext cx="2447925" cy="2952750"/>
          </a:xfrm>
          <a:noFill/>
        </p:spPr>
      </p:pic>
      <p:sp>
        <p:nvSpPr>
          <p:cNvPr id="355336" name="Text Box 8"/>
          <p:cNvSpPr txBox="1">
            <a:spLocks noGrp="1" noChangeArrowheads="1"/>
          </p:cNvSpPr>
          <p:nvPr>
            <p:ph sz="quarter" idx="4294967295"/>
          </p:nvPr>
        </p:nvSpPr>
        <p:spPr>
          <a:xfrm>
            <a:off x="3665538" y="331788"/>
            <a:ext cx="5478462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1832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</a:t>
            </a:r>
            <a:r>
              <a:rPr lang="en-U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Tomas  Hodgkin</a:t>
            </a:r>
            <a:r>
              <a:rPr lang="en-US" sz="2000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описал 7 больных, у которых определялись увеличение лимфатических узлов и селезенки. Он предположил, что это не является следствием воспаления и не метастазы опухоли, а самостоятельное заболевание.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5061" name="Picture 9" descr="IMAGE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3613"/>
            <a:ext cx="2447925" cy="2878137"/>
          </a:xfrm>
          <a:noFill/>
        </p:spPr>
      </p:pic>
    </p:spTree>
    <p:extLst>
      <p:ext uri="{BB962C8B-B14F-4D97-AF65-F5344CB8AC3E}">
        <p14:creationId xmlns:p14="http://schemas.microsoft.com/office/powerpoint/2010/main" val="1108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4284"/>
            <a:ext cx="8610600" cy="554566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+mj-lt"/>
              </a:rPr>
              <a:t>Заболеваемость </a:t>
            </a:r>
            <a:r>
              <a:rPr lang="en-US" sz="20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rgbClr val="990000"/>
                </a:solidFill>
                <a:latin typeface="+mj-lt"/>
              </a:rPr>
              <a:t>лимфомой</a:t>
            </a:r>
            <a:r>
              <a:rPr lang="ru-RU" sz="48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4800" b="1" dirty="0" err="1" smtClean="0">
                <a:solidFill>
                  <a:srgbClr val="990000"/>
                </a:solidFill>
                <a:latin typeface="+mj-lt"/>
              </a:rPr>
              <a:t>Ходжкина</a:t>
            </a:r>
            <a:endParaRPr lang="ru-RU" sz="4800" b="1" dirty="0"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составляет в расчете на 100 000 населения</a:t>
            </a:r>
          </a:p>
          <a:p>
            <a:pPr eaLnBrk="1" hangingPunct="1">
              <a:buFontTx/>
              <a:buNone/>
              <a:defRPr/>
            </a:pPr>
            <a:endParaRPr lang="ru-RU" sz="20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+mj-lt"/>
              </a:rPr>
              <a:t>США       </a:t>
            </a:r>
            <a:r>
              <a:rPr lang="ru-RU" sz="2000" b="1" dirty="0" smtClean="0">
                <a:latin typeface="+mj-lt"/>
              </a:rPr>
              <a:t>                2,8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j-lt"/>
              </a:rPr>
              <a:t>Россия </a:t>
            </a:r>
            <a:r>
              <a:rPr lang="ru-RU" sz="2000" b="1" dirty="0" smtClean="0">
                <a:latin typeface="+mj-lt"/>
              </a:rPr>
              <a:t>                  2,3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latin typeface="+mj-lt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мужчины                 1,5-4,5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женщины                 0,9-3,0</a:t>
            </a:r>
          </a:p>
          <a:p>
            <a:pPr eaLnBrk="1" hangingPunct="1">
              <a:buFontTx/>
              <a:buNone/>
              <a:defRPr/>
            </a:pPr>
            <a:endParaRPr lang="ru-RU" sz="2000" b="1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    Заболеваемость в семье – </a:t>
            </a:r>
            <a:r>
              <a:rPr lang="ru-RU" sz="2000" b="1" u="sng" dirty="0" smtClean="0">
                <a:latin typeface="+mj-lt"/>
              </a:rPr>
              <a:t>крайне редко</a:t>
            </a:r>
          </a:p>
          <a:p>
            <a:pPr eaLnBrk="1" hangingPunct="1">
              <a:buFontTx/>
              <a:buNone/>
              <a:defRPr/>
            </a:pPr>
            <a:endParaRPr lang="ru-RU" sz="2000" b="1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latin typeface="+mj-lt"/>
              </a:rPr>
              <a:t>    Высокий риск (99-кратный) – только у однояйцовых близнецов молодого возраста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359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1801"/>
            <a:ext cx="8229600" cy="4823884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Увеличение лимфатических узлов, чаще всего в шейно-надключичной области</a:t>
            </a:r>
          </a:p>
          <a:p>
            <a:pPr eaLnBrk="1" hangingPunct="1"/>
            <a:r>
              <a:rPr lang="ru-RU" smtClean="0"/>
              <a:t>Повышение температуры тела выше 37,5 без явных признаков инфекции</a:t>
            </a:r>
          </a:p>
          <a:p>
            <a:pPr eaLnBrk="1" hangingPunct="1"/>
            <a:r>
              <a:rPr lang="ru-RU" smtClean="0"/>
              <a:t>Проливные ночные поты</a:t>
            </a:r>
          </a:p>
          <a:p>
            <a:pPr eaLnBrk="1" hangingPunct="1"/>
            <a:r>
              <a:rPr lang="ru-RU" smtClean="0"/>
              <a:t>Резкое похудение (более 10% массы тела)</a:t>
            </a:r>
          </a:p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Упорный зуд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417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Клинические проявления</a:t>
            </a:r>
            <a:r>
              <a:rPr 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9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284"/>
            <a:ext cx="8820150" cy="6265333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smtClean="0"/>
              <a:t>Диагноз </a:t>
            </a:r>
            <a:r>
              <a:rPr lang="ru-RU" sz="2400" b="1" dirty="0" err="1" smtClean="0"/>
              <a:t>лимфомы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Ходжкиа</a:t>
            </a:r>
            <a:r>
              <a:rPr lang="ru-RU" sz="2400" b="1" dirty="0" smtClean="0"/>
              <a:t> может быть установлен </a:t>
            </a:r>
            <a:r>
              <a:rPr lang="ru-RU" sz="2400" b="1" u="sng" dirty="0" smtClean="0">
                <a:solidFill>
                  <a:srgbClr val="C00000"/>
                </a:solidFill>
              </a:rPr>
              <a:t>только</a:t>
            </a:r>
            <a:r>
              <a:rPr lang="ru-RU" sz="2400" b="1" dirty="0" smtClean="0">
                <a:solidFill>
                  <a:srgbClr val="C00000"/>
                </a:solidFill>
              </a:rPr>
              <a:t> при гистологическом исследовании лимфатического узла </a:t>
            </a:r>
            <a:r>
              <a:rPr lang="ru-RU" sz="2400" b="1" dirty="0" smtClean="0"/>
              <a:t>или ткани. При биопсии желательно удалить узел целиком, чтобы было достаточно материала для тщательного анализа.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endParaRPr lang="ru-RU" sz="2400" b="1" dirty="0" smtClean="0"/>
          </a:p>
          <a:p>
            <a:pPr marL="609600" indent="-60960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smtClean="0"/>
              <a:t>Увеличенные лимфатические узлы могут определяться и при других заболеваниях: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туберкулез,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саркоидоз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коллагенозы, различные инфекционные процессы.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Char char="•"/>
            </a:pPr>
            <a:endParaRPr lang="ru-RU" sz="2400" b="1" dirty="0" smtClean="0"/>
          </a:p>
          <a:p>
            <a:pPr marL="609600" indent="-609600" algn="l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dirty="0" smtClean="0"/>
              <a:t>Поражение лимфатических узлов может быть следствием распространения  опухоли</a:t>
            </a:r>
          </a:p>
        </p:txBody>
      </p:sp>
    </p:spTree>
    <p:extLst>
      <p:ext uri="{BB962C8B-B14F-4D97-AF65-F5344CB8AC3E}">
        <p14:creationId xmlns:p14="http://schemas.microsoft.com/office/powerpoint/2010/main" val="17316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smtClean="0">
                <a:solidFill>
                  <a:srgbClr val="990000"/>
                </a:solidFill>
              </a:rPr>
              <a:t>ПЛАН  ОБСЛЕДОВАНИЯ</a:t>
            </a:r>
            <a:endParaRPr lang="ru-RU" b="1" smtClean="0">
              <a:solidFill>
                <a:srgbClr val="99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1" y="1295400"/>
            <a:ext cx="9523413" cy="556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endParaRPr lang="ru-RU" sz="1800" b="1" dirty="0" smtClean="0">
              <a:solidFill>
                <a:srgbClr val="00FF00"/>
              </a:solidFill>
            </a:endParaRPr>
          </a:p>
          <a:p>
            <a:pPr marL="457200" indent="-45720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ФИЗИКАЛЬНЫЙ  ОСМОТР, </a:t>
            </a:r>
            <a:r>
              <a:rPr lang="en-US" sz="2000" b="1" dirty="0" smtClean="0"/>
              <a:t> </a:t>
            </a:r>
            <a:r>
              <a:rPr lang="ru-RU" sz="2000" b="1" dirty="0" smtClean="0"/>
              <a:t>ВКЛЮЧАЮЩИЙ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ПАЛЬПАЦИЮ ВСЕХ  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ПЕРИФЕРИЧЕСКИХ 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ЛИМФАТИЧЕСКИХ УЗЛОВ, ПЕЧЕНИ И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СЕЛЕЗЕНКИ,   ОСМОТР МИНДАЛИН</a:t>
            </a: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marL="457200" indent="-45720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ПУНКЦИЯ  И  ОБЯЗАТЕЛЬНАЯ  БИОПСИЯ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ЛИМФАТИЧЕСКОГО  УЗЛА  С ПОСЛЕДУЮЩИМ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ИССЛЕДОВАНИЕМ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b="1" dirty="0" smtClean="0"/>
              <a:t>  </a:t>
            </a:r>
          </a:p>
          <a:p>
            <a:pPr marL="457200" indent="-457200" algn="l"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ИССЛЕДОВАНИЕ КОСТНОГО МОЗГА ИЗ</a:t>
            </a:r>
          </a:p>
          <a:p>
            <a:pPr algn="l"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КРЫЛА   ПОДВЗДОШНОЙ  КОСТИ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729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384"/>
            <a:ext cx="9144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smtClean="0">
                <a:solidFill>
                  <a:srgbClr val="990000"/>
                </a:solidFill>
              </a:rPr>
              <a:t>ПЛАН  ОБСЛЕДОВАНИЯ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br>
              <a:rPr lang="ru-RU" sz="2800" b="1" smtClean="0">
                <a:solidFill>
                  <a:schemeClr val="bg1"/>
                </a:solidFill>
              </a:rPr>
            </a:br>
            <a:endParaRPr lang="ru-RU" sz="2800" b="1" smtClean="0">
              <a:solidFill>
                <a:srgbClr val="ABFFE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6600" y="836084"/>
            <a:ext cx="8083550" cy="640926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900" b="1" dirty="0" smtClean="0">
                <a:solidFill>
                  <a:srgbClr val="00FF00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18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b="1" dirty="0" smtClean="0"/>
              <a:t> РЕНТЕНОГРАФИЯ ГРУДНОЙ КЛЕТКИ </a:t>
            </a:r>
          </a:p>
          <a:p>
            <a:pPr algn="l" eaLnBrk="1" hangingPunct="1">
              <a:lnSpc>
                <a:spcPct val="105000"/>
              </a:lnSpc>
              <a:defRPr/>
            </a:pPr>
            <a:endParaRPr lang="ru-RU" sz="18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b="1" dirty="0" smtClean="0"/>
              <a:t>  КОМПЬЮТЕРНАЯ ТОМОГРАФИЯ ОРГАНОВ ГРУДНОЙ КЛЕТКИ И  БРЮШНОЙ ПОЛОСТИ С КОНТРАСТИРОВАНИЕМ</a:t>
            </a:r>
          </a:p>
          <a:p>
            <a:pPr algn="l" eaLnBrk="1" hangingPunct="1">
              <a:lnSpc>
                <a:spcPct val="105000"/>
              </a:lnSpc>
              <a:buClr>
                <a:srgbClr val="C00000"/>
              </a:buClr>
              <a:defRPr/>
            </a:pPr>
            <a:endParaRPr lang="ru-RU" sz="18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b="1" dirty="0" smtClean="0"/>
              <a:t>  ПОЛНЫЙ КЛИНИЧЕСКИЙ АНАЛИЗ КРОВИ, ВКЛЮЧАЯ СОЭ</a:t>
            </a:r>
          </a:p>
          <a:p>
            <a:pPr algn="l" eaLnBrk="1" hangingPunct="1">
              <a:lnSpc>
                <a:spcPct val="105000"/>
              </a:lnSpc>
              <a:defRPr/>
            </a:pPr>
            <a:endParaRPr lang="ru-RU" sz="18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800" b="1" dirty="0" smtClean="0"/>
              <a:t>   БИОХИМИЧЕСКИЙ АНАЛИЗ КРОВИ С ИССЛЕДОВАНИЕМ  ФУНКЦИИ   ПЕЧЕНИ </a:t>
            </a:r>
            <a:r>
              <a:rPr lang="ru-RU" sz="2400" b="1" dirty="0" smtClean="0"/>
              <a:t>  </a:t>
            </a:r>
            <a:r>
              <a:rPr lang="ru-RU" sz="1800" b="1" dirty="0" smtClean="0"/>
              <a:t>И ПОЧЕК</a:t>
            </a:r>
          </a:p>
          <a:p>
            <a:pPr algn="l" eaLnBrk="1" hangingPunct="1">
              <a:lnSpc>
                <a:spcPct val="105000"/>
              </a:lnSpc>
              <a:defRPr/>
            </a:pPr>
            <a:endParaRPr lang="ru-RU" sz="2400" b="1" dirty="0" smtClean="0"/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400" b="1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33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88384"/>
            <a:ext cx="78486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b="1" smtClean="0">
                <a:solidFill>
                  <a:srgbClr val="990000"/>
                </a:solidFill>
              </a:rPr>
              <a:t>ПЛАН  ОБСЛЕДОВАНИЯ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800" b="1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2800" b="1" smtClean="0">
              <a:solidFill>
                <a:srgbClr val="ABFFE3"/>
              </a:solidFill>
              <a:latin typeface="Bookman Old Styl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836084"/>
            <a:ext cx="7753350" cy="640926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ru-RU" sz="800" b="1" dirty="0" smtClean="0">
                <a:solidFill>
                  <a:srgbClr val="00FF00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ПОЗИТРОННО-ЭМИССИОННАЯ  ТОМОГРАФИЯ (ПЭТ) С МЕЧЕННОЙ ГЛЮКОЗОЙ – (дополнительный метод) 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000" b="1" dirty="0" smtClean="0"/>
              <a:t>                                                           </a:t>
            </a:r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 РАДИОИЗОТОПНОЕ ИССЛЕДОВАНИЕ </a:t>
            </a:r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ЛИМФАТИЧЕСКИХ УЗЛОВ И СКЕЛЕТА (при </a:t>
            </a:r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невозможности выполнения ПЭТ)</a:t>
            </a:r>
          </a:p>
          <a:p>
            <a:pPr algn="l" eaLnBrk="1" hangingPunct="1">
              <a:lnSpc>
                <a:spcPct val="105000"/>
              </a:lnSpc>
              <a:defRPr/>
            </a:pPr>
            <a:endParaRPr lang="ru-RU" sz="20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 ЭКГ и ЭХО-КАРДИОГРАФИЯ</a:t>
            </a:r>
          </a:p>
          <a:p>
            <a:pPr algn="l" eaLnBrk="1" hangingPunct="1">
              <a:lnSpc>
                <a:spcPct val="105000"/>
              </a:lnSpc>
              <a:buClr>
                <a:srgbClr val="C00000"/>
              </a:buClr>
              <a:defRPr/>
            </a:pPr>
            <a:endParaRPr lang="ru-RU" sz="2000" b="1" dirty="0" smtClean="0"/>
          </a:p>
          <a:p>
            <a:pPr marL="342900" indent="-342900" algn="l" eaLnBrk="1" hangingPunct="1">
              <a:lnSpc>
                <a:spcPct val="105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b="1" dirty="0" smtClean="0"/>
              <a:t>    ЭНДОСКОПИЧЕСКОЕ ИССЛЕДОВАНИЕ </a:t>
            </a:r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000" b="1" dirty="0"/>
              <a:t> </a:t>
            </a:r>
            <a:r>
              <a:rPr lang="ru-RU" sz="2000" b="1" dirty="0" smtClean="0"/>
              <a:t>            ЖЕЛУДОЧНО-КИШЕЧНОГО ТРАКТА</a:t>
            </a:r>
          </a:p>
          <a:p>
            <a:pPr algn="l" eaLnBrk="1" hangingPunct="1">
              <a:lnSpc>
                <a:spcPct val="105000"/>
              </a:lnSpc>
              <a:buFontTx/>
              <a:buChar char="•"/>
              <a:defRPr/>
            </a:pPr>
            <a:endParaRPr lang="ru-RU" sz="2000" b="1" dirty="0" smtClean="0"/>
          </a:p>
          <a:p>
            <a:pPr algn="l" eaLnBrk="1" hangingPunct="1">
              <a:lnSpc>
                <a:spcPct val="105000"/>
              </a:lnSpc>
              <a:defRPr/>
            </a:pPr>
            <a:r>
              <a:rPr lang="ru-RU" sz="2000" b="1" dirty="0" smtClean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08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1800"/>
            <a:ext cx="8229600" cy="5039784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I</a:t>
            </a:r>
            <a:r>
              <a:rPr lang="en-US" smtClean="0"/>
              <a:t> – </a:t>
            </a:r>
            <a:r>
              <a:rPr lang="ru-RU" b="1" smtClean="0"/>
              <a:t>одиночный лимфатический узел</a:t>
            </a:r>
            <a:endParaRPr lang="en-US" b="1" smtClean="0"/>
          </a:p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II</a:t>
            </a:r>
            <a:r>
              <a:rPr lang="ru-RU" sz="3600" b="1" smtClean="0">
                <a:solidFill>
                  <a:srgbClr val="990000"/>
                </a:solidFill>
              </a:rPr>
              <a:t> </a:t>
            </a:r>
            <a:r>
              <a:rPr lang="ru-RU" b="1" smtClean="0"/>
              <a:t>– разные группы лимфатических узлов по одну сторону диафрагмы</a:t>
            </a:r>
            <a:endParaRPr lang="en-US" b="1" smtClean="0"/>
          </a:p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III</a:t>
            </a:r>
            <a:r>
              <a:rPr lang="ru-RU" b="1" smtClean="0"/>
              <a:t> – разные группы лимфатических узлов по обе стороны диафрагмы</a:t>
            </a:r>
            <a:endParaRPr lang="en-US" b="1" smtClean="0"/>
          </a:p>
          <a:p>
            <a:pPr eaLnBrk="1" hangingPunct="1"/>
            <a:r>
              <a:rPr lang="en-US" sz="3600" b="1" smtClean="0">
                <a:solidFill>
                  <a:srgbClr val="990000"/>
                </a:solidFill>
              </a:rPr>
              <a:t>IV</a:t>
            </a:r>
            <a:r>
              <a:rPr lang="ru-RU" b="1" smtClean="0"/>
              <a:t> – поражение органов и тканей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Стадирование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10307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отличает одна особенность: они длительно (за редким исключением) остаются на</a:t>
            </a:r>
            <a:br>
              <a:rPr lang="ru-RU" altLang="ru-RU" dirty="0" smtClean="0"/>
            </a:br>
            <a:r>
              <a:rPr lang="ru-RU" altLang="ru-RU" dirty="0" smtClean="0"/>
              <a:t>стадии </a:t>
            </a:r>
            <a:r>
              <a:rPr lang="ru-RU" altLang="ru-RU" dirty="0" smtClean="0">
                <a:solidFill>
                  <a:srgbClr val="FF0000"/>
                </a:solidFill>
              </a:rPr>
              <a:t>доброкачественной</a:t>
            </a:r>
            <a:r>
              <a:rPr lang="ru-RU" altLang="ru-RU" dirty="0" smtClean="0">
                <a:solidFill>
                  <a:srgbClr val="FFFF00"/>
                </a:solidFill>
              </a:rPr>
              <a:t> </a:t>
            </a:r>
            <a:r>
              <a:rPr lang="ru-RU" altLang="ru-RU" dirty="0" smtClean="0"/>
              <a:t>опухоли.</a:t>
            </a:r>
            <a:br>
              <a:rPr lang="ru-RU" altLang="ru-RU" dirty="0" smtClean="0"/>
            </a:br>
            <a:r>
              <a:rPr lang="ru-RU" altLang="ru-RU" dirty="0" smtClean="0"/>
              <a:t>Будучи </a:t>
            </a:r>
            <a:r>
              <a:rPr lang="ru-RU" altLang="ru-RU" dirty="0" err="1" smtClean="0">
                <a:solidFill>
                  <a:srgbClr val="FF0000"/>
                </a:solidFill>
              </a:rPr>
              <a:t>зрелоклеточными</a:t>
            </a:r>
            <a:r>
              <a:rPr lang="ru-RU" altLang="ru-RU" dirty="0" smtClean="0">
                <a:solidFill>
                  <a:srgbClr val="FF0000"/>
                </a:solidFill>
              </a:rPr>
              <a:t> опухолями</a:t>
            </a:r>
            <a:r>
              <a:rPr lang="ru-RU" altLang="ru-RU" dirty="0" smtClean="0"/>
              <a:t>, хронические лейкозы обозначаются по </a:t>
            </a:r>
            <a:r>
              <a:rPr lang="ru-RU" altLang="ru-RU" dirty="0" smtClean="0">
                <a:solidFill>
                  <a:srgbClr val="FF0000"/>
                </a:solidFill>
              </a:rPr>
              <a:t>названиям зрелых и созревающих клеток,</a:t>
            </a:r>
            <a:r>
              <a:rPr lang="ru-RU" altLang="ru-RU" dirty="0" smtClean="0"/>
              <a:t> которые составляют субстрат опухоли.</a:t>
            </a: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Все хронические лейкозы </a:t>
            </a:r>
          </a:p>
        </p:txBody>
      </p:sp>
    </p:spTree>
    <p:extLst>
      <p:ext uri="{BB962C8B-B14F-4D97-AF65-F5344CB8AC3E}">
        <p14:creationId xmlns:p14="http://schemas.microsoft.com/office/powerpoint/2010/main" val="977606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98601"/>
            <a:ext cx="8964612" cy="4999567"/>
          </a:xfrm>
        </p:spPr>
        <p:txBody>
          <a:bodyPr/>
          <a:lstStyle/>
          <a:p>
            <a:pPr eaLnBrk="1" hangingPunct="1">
              <a:lnSpc>
                <a:spcPct val="60000"/>
              </a:lnSpc>
              <a:defRPr/>
            </a:pPr>
            <a:endParaRPr lang="en-US" sz="1800" b="1" dirty="0" smtClean="0">
              <a:solidFill>
                <a:srgbClr val="00FF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+mj-lt"/>
              </a:rPr>
              <a:t> Объем лечения должен соответствовать  объему поражения</a:t>
            </a:r>
            <a:r>
              <a:rPr lang="en-US" sz="2400" b="1" dirty="0" smtClean="0">
                <a:latin typeface="+mj-lt"/>
              </a:rPr>
              <a:t> – </a:t>
            </a:r>
            <a:r>
              <a:rPr lang="ru-RU" sz="2400" b="1" dirty="0" smtClean="0">
                <a:latin typeface="+mj-lt"/>
              </a:rPr>
              <a:t>выбор терапии зависит от распространенности заболевания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+mj-lt"/>
              </a:rPr>
              <a:t> Лечение всех больных </a:t>
            </a:r>
            <a:r>
              <a:rPr lang="ru-RU" sz="2400" b="1" dirty="0" err="1" smtClean="0">
                <a:latin typeface="+mj-lt"/>
              </a:rPr>
              <a:t>лимфомой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Ходжкина</a:t>
            </a:r>
            <a:r>
              <a:rPr lang="ru-RU" sz="2400" b="1" dirty="0" smtClean="0">
                <a:latin typeface="+mj-lt"/>
              </a:rPr>
              <a:t> начинается с </a:t>
            </a:r>
            <a:r>
              <a:rPr lang="ru-RU" sz="2400" b="1" dirty="0" err="1" smtClean="0">
                <a:latin typeface="+mj-lt"/>
              </a:rPr>
              <a:t>полихимотерапии</a:t>
            </a:r>
            <a:r>
              <a:rPr lang="ru-RU" sz="2400" b="1" dirty="0" smtClean="0">
                <a:latin typeface="+mj-lt"/>
              </a:rPr>
              <a:t>. Следующим, но необязательным этапом лечения может явиться лучевая терапия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+mj-lt"/>
              </a:rPr>
              <a:t> Число курсов химиотерапии, ее интенсивность, зоны лучевой терапии определяются врачами индивидуально для каждого больного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384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smtClean="0">
                <a:solidFill>
                  <a:srgbClr val="990000"/>
                </a:solidFill>
              </a:rPr>
              <a:t>Современные принципы лечения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3228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967"/>
            <a:ext cx="8229600" cy="5111751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smtClean="0"/>
              <a:t> Молодым больным с ранним рецидивом и\или резистентным течением лимфомы Ходжкина показана высокодозная химиотерапия с последующей трансплантацией аутологических (собственных) гемопоэтических стволовых клеток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smtClean="0"/>
              <a:t> Этот метод лечения может быть использован </a:t>
            </a:r>
            <a:r>
              <a:rPr lang="ru-RU" sz="2800" b="1" u="sng" smtClean="0">
                <a:solidFill>
                  <a:srgbClr val="006600"/>
                </a:solidFill>
              </a:rPr>
              <a:t>наиболее эффективно</a:t>
            </a:r>
            <a:r>
              <a:rPr lang="ru-RU" sz="2800" b="1" smtClean="0"/>
              <a:t> на ранних этапах неблагоприятного течения  болезни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Рецидивы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335643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smtClean="0"/>
              <a:t> Своевременная и правильная диагностика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smtClean="0"/>
              <a:t> Полноценное обследование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smtClean="0"/>
              <a:t> Адекватное лечение с соблюдением дозы и режимов химиотерапии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smtClean="0"/>
              <a:t> Предупреждение и лечение осложнений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b="1" smtClean="0"/>
              <a:t> Длительное мониторирование больных (более 5 лет</a:t>
            </a:r>
            <a:r>
              <a:rPr lang="ru-RU" smtClean="0"/>
              <a:t>)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Успех терапии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716061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2385"/>
            <a:ext cx="8229600" cy="452543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3600" b="1" u="sng" smtClean="0">
                <a:solidFill>
                  <a:srgbClr val="006600"/>
                </a:solidFill>
              </a:rPr>
              <a:t> Ранние осложнения</a:t>
            </a:r>
            <a:r>
              <a:rPr lang="ru-RU" sz="3600" b="1" smtClean="0"/>
              <a:t> – инфекции верхних дыхательных путей, воспаления легких, повреждения слизистых оболочек ЖКТ, в том числе и язвенные, токсическое повреждение печени, вирусные гепатиты В и С</a:t>
            </a:r>
          </a:p>
          <a:p>
            <a:pPr eaLnBrk="1" hangingPunct="1">
              <a:buFontTx/>
              <a:buNone/>
            </a:pPr>
            <a:r>
              <a:rPr lang="ru-RU" b="1" smtClean="0"/>
              <a:t>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Осложнения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130061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740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u="sng" dirty="0" smtClean="0">
                <a:solidFill>
                  <a:srgbClr val="006600"/>
                </a:solidFill>
              </a:rPr>
              <a:t>Поздние осложнения</a:t>
            </a:r>
            <a:r>
              <a:rPr lang="ru-RU" b="1" dirty="0" smtClean="0"/>
              <a:t> – </a:t>
            </a:r>
            <a:r>
              <a:rPr lang="ru-RU" b="1" dirty="0" err="1" smtClean="0"/>
              <a:t>кардио</a:t>
            </a:r>
            <a:r>
              <a:rPr lang="ru-RU" b="1" dirty="0" smtClean="0"/>
              <a:t>-сосудистые и легочные заболевания, вторые опухоли, остеопороз, дисфункции щитовидной железы, дисфункция половых желез с развитием бесплодия.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Для предотвращения бесплодия молодые женщины получают специальные гормональные препараты, которые позволяют сохранить функцию яичников</a:t>
            </a:r>
          </a:p>
          <a:p>
            <a:pPr eaLnBrk="1" hangingPunct="1">
              <a:lnSpc>
                <a:spcPct val="90000"/>
              </a:lnSpc>
            </a:pPr>
            <a:endParaRPr lang="ru-RU" b="1" dirty="0"/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При подозрении на </a:t>
            </a:r>
            <a:r>
              <a:rPr lang="ru-RU" b="1" dirty="0" err="1" smtClean="0">
                <a:solidFill>
                  <a:srgbClr val="FF0000"/>
                </a:solidFill>
              </a:rPr>
              <a:t>лимфому</a:t>
            </a:r>
            <a:r>
              <a:rPr lang="ru-RU" b="1" dirty="0" smtClean="0">
                <a:solidFill>
                  <a:srgbClr val="FF0000"/>
                </a:solidFill>
              </a:rPr>
              <a:t> пациенты РБ должны направляться в Республиканский клинический онкологический диспансер!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err="1" smtClean="0">
                <a:solidFill>
                  <a:srgbClr val="FF0000"/>
                </a:solidFill>
              </a:rPr>
              <a:t>Гемобластозы</a:t>
            </a:r>
            <a:r>
              <a:rPr lang="ru-RU" b="1" dirty="0" smtClean="0">
                <a:solidFill>
                  <a:srgbClr val="FF0000"/>
                </a:solidFill>
              </a:rPr>
              <a:t> диагностируются и лечатся у гематологов!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384"/>
            <a:ext cx="8229600" cy="863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00"/>
                </a:solidFill>
              </a:rPr>
              <a:t>Осложнения лимфомы Ходжкина</a:t>
            </a:r>
          </a:p>
        </p:txBody>
      </p:sp>
    </p:spTree>
    <p:extLst>
      <p:ext uri="{BB962C8B-B14F-4D97-AF65-F5344CB8AC3E}">
        <p14:creationId xmlns:p14="http://schemas.microsoft.com/office/powerpoint/2010/main" val="2285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988840"/>
            <a:ext cx="6417734" cy="9398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dirty="0" smtClean="0">
                <a:solidFill>
                  <a:srgbClr val="7030A0"/>
                </a:solidFill>
              </a:rPr>
              <a:t>Множественная миелома</a:t>
            </a:r>
          </a:p>
        </p:txBody>
      </p:sp>
    </p:spTree>
    <p:extLst>
      <p:ext uri="{BB962C8B-B14F-4D97-AF65-F5344CB8AC3E}">
        <p14:creationId xmlns:p14="http://schemas.microsoft.com/office/powerpoint/2010/main" val="285532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1" name="Rectangle 3"/>
          <p:cNvSpPr>
            <a:spLocks noGrp="1" noChangeArrowheads="1"/>
          </p:cNvSpPr>
          <p:nvPr>
            <p:ph idx="1"/>
          </p:nvPr>
        </p:nvSpPr>
        <p:spPr>
          <a:xfrm>
            <a:off x="366713" y="1744663"/>
            <a:ext cx="8380412" cy="2376487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ru-RU" sz="2200" dirty="0" smtClean="0">
                <a:cs typeface="Arial" charset="0"/>
              </a:rPr>
              <a:t>ММ – самая частая опухоль костей у взрослых, вторая по распространенности гематологическая опухоль (1% от всех опухолей и 10% от гематологических опухолей)</a:t>
            </a:r>
          </a:p>
          <a:p>
            <a:pPr eaLnBrk="1" hangingPunct="1">
              <a:defRPr/>
            </a:pPr>
            <a:r>
              <a:rPr lang="ru-RU" sz="2200" dirty="0" smtClean="0">
                <a:cs typeface="Arial" charset="0"/>
              </a:rPr>
              <a:t>Уровень заболеваемости колеблется от 0,5 до 12 на 100 000 чел.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800080"/>
                </a:solidFill>
                <a:cs typeface="Arial" charset="0"/>
              </a:rPr>
              <a:t>Растет с возрастом!!!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558800"/>
            <a:ext cx="6899275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smtClean="0"/>
              <a:t>Р</a:t>
            </a:r>
            <a:r>
              <a:rPr lang="en-US" sz="3000" smtClean="0"/>
              <a:t>аспространенность</a:t>
            </a:r>
            <a:r>
              <a:rPr lang="ru-RU" sz="3000" smtClean="0"/>
              <a:t> множественной миеломы</a:t>
            </a:r>
            <a:r>
              <a:rPr lang="en-US" smtClean="0"/>
              <a:t> </a:t>
            </a:r>
          </a:p>
        </p:txBody>
      </p:sp>
      <p:graphicFrame>
        <p:nvGraphicFramePr>
          <p:cNvPr id="4100" name="Object 1024"/>
          <p:cNvGraphicFramePr>
            <a:graphicFrameLocks noChangeAspect="1"/>
          </p:cNvGraphicFramePr>
          <p:nvPr/>
        </p:nvGraphicFramePr>
        <p:xfrm>
          <a:off x="1965325" y="3968750"/>
          <a:ext cx="563721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3" imgW="6648704" imgH="2914909" progId="Excel.Sheet.8">
                  <p:embed/>
                </p:oleObj>
              </mc:Choice>
              <mc:Fallback>
                <p:oleObj name="Worksheet" r:id="rId3" imgW="6648704" imgH="291490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968750"/>
                        <a:ext cx="5637213" cy="2105025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327275" y="6513513"/>
            <a:ext cx="67595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800" i="0"/>
              <a:t> 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9175" y="6521450"/>
            <a:ext cx="6435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800" i="0"/>
              <a:t>Gahrton G, Durie BGM, Samson DM. Multiple Myeloma and Related Disorders. Oxford University Press 2004 ISBN^ 0-89063-706-1</a:t>
            </a:r>
          </a:p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</a:t>
            </a:r>
            <a:r>
              <a:rPr lang="ru-RU" sz="800" i="0"/>
              <a:t>Справочник пациента</a:t>
            </a:r>
            <a:r>
              <a:rPr lang="ru-RU" sz="800" i="0">
                <a:cs typeface="Arial" pitchFamily="34" charset="0"/>
              </a:rPr>
              <a:t>. </a:t>
            </a:r>
            <a:r>
              <a:rPr lang="en-US" sz="800" i="0">
                <a:cs typeface="Arial" pitchFamily="34" charset="0"/>
              </a:rPr>
              <a:t>International Myeloma Foundation 2007</a:t>
            </a:r>
            <a:endParaRPr lang="fr-FR" sz="800" i="0"/>
          </a:p>
        </p:txBody>
      </p:sp>
    </p:spTree>
    <p:extLst>
      <p:ext uri="{BB962C8B-B14F-4D97-AF65-F5344CB8AC3E}">
        <p14:creationId xmlns:p14="http://schemas.microsoft.com/office/powerpoint/2010/main" val="1677870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119188"/>
            <a:ext cx="7742237" cy="3406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cs typeface="Arial" charset="0"/>
              </a:rPr>
              <a:t>- это  часто встречающаяся опухоль из </a:t>
            </a:r>
            <a:r>
              <a:rPr lang="ru-RU" sz="2800" dirty="0" smtClean="0">
                <a:solidFill>
                  <a:srgbClr val="FF0000"/>
                </a:solidFill>
                <a:cs typeface="Arial" charset="0"/>
              </a:rPr>
              <a:t>зрелых  плазматических клеток</a:t>
            </a:r>
            <a:r>
              <a:rPr lang="ru-RU" sz="2800" dirty="0" smtClean="0">
                <a:cs typeface="Arial" charset="0"/>
              </a:rPr>
              <a:t>, которые преимущественно располагаются в костном мозге.  </a:t>
            </a:r>
            <a:r>
              <a:rPr lang="ru-RU" sz="2800" dirty="0" smtClean="0"/>
              <a:t> </a:t>
            </a:r>
            <a:endParaRPr lang="en-US" sz="2800" dirty="0" smtClean="0"/>
          </a:p>
        </p:txBody>
      </p:sp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625475"/>
            <a:ext cx="8074025" cy="703263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Множественная миелома</a:t>
            </a:r>
            <a:endParaRPr lang="en-US" sz="30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330575"/>
            <a:ext cx="38084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1050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sz="2400" b="0" i="0">
              <a:latin typeface="Times" pitchFamily="18" charset="0"/>
            </a:endParaRPr>
          </a:p>
          <a:p>
            <a:pPr lvl="1"/>
            <a:endParaRPr lang="fr-FR" sz="2400" b="0" i="0">
              <a:latin typeface="Times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90563" y="6248400"/>
            <a:ext cx="80851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endParaRPr lang="fr-FR" sz="2400" b="0" i="0">
              <a:latin typeface="Times" pitchFamily="18" charset="0"/>
            </a:endParaRPr>
          </a:p>
          <a:p>
            <a:endParaRPr lang="fr-FR" sz="800" i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955675" y="6637338"/>
            <a:ext cx="72405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Краткий обзор заболевания и возможностей лечения. </a:t>
            </a:r>
            <a:r>
              <a:rPr lang="en-US" sz="800" i="0">
                <a:cs typeface="Arial" pitchFamily="34" charset="0"/>
              </a:rPr>
              <a:t>International Myeloma Foundation 2007</a:t>
            </a:r>
          </a:p>
        </p:txBody>
      </p:sp>
    </p:spTree>
    <p:extLst>
      <p:ext uri="{BB962C8B-B14F-4D97-AF65-F5344CB8AC3E}">
        <p14:creationId xmlns:p14="http://schemas.microsoft.com/office/powerpoint/2010/main" val="67071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630238"/>
            <a:ext cx="6899275" cy="584200"/>
          </a:xfrm>
        </p:spPr>
        <p:txBody>
          <a:bodyPr lIns="91440" tIns="45720" rIns="91440" bIns="45720" anchor="b"/>
          <a:lstStyle/>
          <a:p>
            <a:pPr eaLnBrk="1" hangingPunct="1">
              <a:defRPr/>
            </a:pPr>
            <a:r>
              <a:rPr lang="ru-RU" sz="3000" dirty="0" smtClean="0"/>
              <a:t>                 Механизм развития ММ</a:t>
            </a:r>
            <a:endParaRPr lang="en-US" sz="3000" dirty="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13000" y="1471613"/>
            <a:ext cx="4684713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Нарушение развития плазматических клеток</a:t>
            </a:r>
            <a:endParaRPr lang="en-US" i="0"/>
          </a:p>
        </p:txBody>
      </p:sp>
      <p:sp>
        <p:nvSpPr>
          <p:cNvPr id="1373188" name="Line 4"/>
          <p:cNvSpPr>
            <a:spLocks noChangeShapeType="1"/>
          </p:cNvSpPr>
          <p:nvPr/>
        </p:nvSpPr>
        <p:spPr bwMode="auto">
          <a:xfrm>
            <a:off x="4735513" y="2157413"/>
            <a:ext cx="1587" cy="419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90775" y="2644775"/>
            <a:ext cx="4684713" cy="9255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Накопление злокачественных плазматических клеток в костном мозге</a:t>
            </a:r>
            <a:endParaRPr lang="en-US" i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4257675"/>
            <a:ext cx="222885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Разрушение костной ткани</a:t>
            </a:r>
          </a:p>
        </p:txBody>
      </p:sp>
      <p:sp>
        <p:nvSpPr>
          <p:cNvPr id="1373191" name="Line 7"/>
          <p:cNvSpPr>
            <a:spLocks noChangeShapeType="1"/>
          </p:cNvSpPr>
          <p:nvPr/>
        </p:nvSpPr>
        <p:spPr bwMode="auto">
          <a:xfrm flipH="1">
            <a:off x="1203325" y="3608388"/>
            <a:ext cx="1657350" cy="6334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73192" name="Line 8"/>
          <p:cNvSpPr>
            <a:spLocks noChangeShapeType="1"/>
          </p:cNvSpPr>
          <p:nvPr/>
        </p:nvSpPr>
        <p:spPr bwMode="auto">
          <a:xfrm flipH="1">
            <a:off x="3165475" y="3606800"/>
            <a:ext cx="368300" cy="1489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855788" y="5119688"/>
            <a:ext cx="2568575" cy="1474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Гематологические нарушения: анемия, тромбоцитопения, нарушения гемостаза</a:t>
            </a:r>
            <a:endParaRPr lang="en-US" i="0"/>
          </a:p>
        </p:txBody>
      </p:sp>
      <p:sp>
        <p:nvSpPr>
          <p:cNvPr id="1373194" name="Line 10"/>
          <p:cNvSpPr>
            <a:spLocks noChangeShapeType="1"/>
          </p:cNvSpPr>
          <p:nvPr/>
        </p:nvSpPr>
        <p:spPr bwMode="auto">
          <a:xfrm>
            <a:off x="6027738" y="3594100"/>
            <a:ext cx="1728787" cy="7048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196013" y="4325938"/>
            <a:ext cx="2741612" cy="654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Иммунологические нарушения</a:t>
            </a:r>
            <a:endParaRPr lang="en-US" i="0"/>
          </a:p>
        </p:txBody>
      </p:sp>
      <p:sp>
        <p:nvSpPr>
          <p:cNvPr id="1373196" name="Line 12"/>
          <p:cNvSpPr>
            <a:spLocks noChangeShapeType="1"/>
          </p:cNvSpPr>
          <p:nvPr/>
        </p:nvSpPr>
        <p:spPr bwMode="auto">
          <a:xfrm>
            <a:off x="5119688" y="3582988"/>
            <a:ext cx="808037" cy="19637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751388" y="5572125"/>
            <a:ext cx="28067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i="0"/>
              <a:t>Почечная недостаточность</a:t>
            </a:r>
            <a:endParaRPr lang="en-US" i="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944563" y="6643688"/>
            <a:ext cx="7129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Рукавицын О.А., Сидорович Г.И. Множественная миелома и родственные заболевания. - М.: БИНОМ. Лаборатория знаний, 2006. – 216 с.</a:t>
            </a:r>
            <a:endParaRPr lang="fr-FR" sz="800" i="0"/>
          </a:p>
        </p:txBody>
      </p:sp>
    </p:spTree>
    <p:extLst>
      <p:ext uri="{BB962C8B-B14F-4D97-AF65-F5344CB8AC3E}">
        <p14:creationId xmlns:p14="http://schemas.microsoft.com/office/powerpoint/2010/main" val="30518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 noGrp="1"/>
          </p:cNvGrpSpPr>
          <p:nvPr/>
        </p:nvGrpSpPr>
        <p:grpSpPr bwMode="auto">
          <a:xfrm>
            <a:off x="287338" y="1133475"/>
            <a:ext cx="8207375" cy="4379913"/>
            <a:chOff x="2138" y="1418"/>
            <a:chExt cx="6720" cy="324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38" y="1418"/>
              <a:ext cx="6720" cy="3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12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" y="1598"/>
              <a:ext cx="1843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598"/>
              <a:ext cx="4481" cy="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83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Хронические 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миелопролиферативные</a:t>
            </a:r>
            <a:r>
              <a:rPr lang="ru-RU" sz="3200" b="1" u="sng" dirty="0" smtClean="0">
                <a:solidFill>
                  <a:srgbClr val="FF0000"/>
                </a:solidFill>
              </a:rPr>
              <a:t> лейкозы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3200" b="1" u="sng" dirty="0" smtClean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1.Хронический </a:t>
            </a:r>
            <a:r>
              <a:rPr lang="ru-RU" sz="3300" b="1" dirty="0" err="1" smtClean="0">
                <a:solidFill>
                  <a:srgbClr val="7030A0"/>
                </a:solidFill>
              </a:rPr>
              <a:t>миелолейкоз</a:t>
            </a:r>
            <a:endParaRPr lang="ru-RU" sz="3300" b="1" dirty="0" smtClean="0">
              <a:solidFill>
                <a:srgbClr val="7030A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b="1" dirty="0" smtClean="0">
                <a:solidFill>
                  <a:srgbClr val="7030A0"/>
                </a:solidFill>
              </a:rPr>
              <a:t>2. </a:t>
            </a:r>
            <a:r>
              <a:rPr lang="ru-RU" sz="3300" b="1" dirty="0" err="1" smtClean="0">
                <a:solidFill>
                  <a:srgbClr val="7030A0"/>
                </a:solidFill>
              </a:rPr>
              <a:t>Полицитэмия</a:t>
            </a:r>
            <a:r>
              <a:rPr lang="ru-RU" sz="3300" b="1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3. Сублейкемический </a:t>
            </a:r>
            <a:r>
              <a:rPr lang="ru-RU" sz="3300" dirty="0" err="1" smtClean="0"/>
              <a:t>миелоз-ОМФ</a:t>
            </a:r>
            <a:endParaRPr lang="ru-RU" sz="33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4. Хронический мегакариоцитарный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5. Эозинофильный лейкоз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altLang="ru-RU" sz="3300" dirty="0" smtClean="0"/>
              <a:t>6. Хронический моноцитарный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altLang="ru-RU" sz="3300" dirty="0" smtClean="0"/>
              <a:t>7. Хронический макрофагальный.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altLang="ru-RU" sz="3300" dirty="0" smtClean="0"/>
              <a:t>8. Хронический </a:t>
            </a:r>
            <a:r>
              <a:rPr lang="ru-RU" altLang="ru-RU" sz="3300" dirty="0" err="1" smtClean="0"/>
              <a:t>тучноклеточный</a:t>
            </a:r>
            <a:r>
              <a:rPr lang="ru-RU" altLang="ru-RU" sz="33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Выделяют следующие варианты хронических    лейкозов:</a:t>
            </a:r>
            <a:endParaRPr lang="ru-RU" dirty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571500" y="1643063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Calibri" pitchFamily="34" charset="0"/>
              </a:rPr>
              <a:t/>
            </a:r>
            <a:br>
              <a:rPr lang="ru-RU" altLang="ru-RU">
                <a:latin typeface="Calibri" pitchFamily="34" charset="0"/>
              </a:rPr>
            </a:br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97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9516" name="Group 1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282504"/>
              </p:ext>
            </p:extLst>
          </p:nvPr>
        </p:nvGraphicFramePr>
        <p:xfrm>
          <a:off x="350838" y="1460500"/>
          <a:ext cx="8504237" cy="5013525"/>
        </p:xfrm>
        <a:graphic>
          <a:graphicData uri="http://schemas.openxmlformats.org/drawingml/2006/table">
            <a:tbl>
              <a:tblPr/>
              <a:tblGrid>
                <a:gridCol w="2636837"/>
                <a:gridCol w="3008313"/>
                <a:gridCol w="2859087"/>
              </a:tblGrid>
              <a:tr h="8682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РОЯВЛЕНИЯ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МЕХАНИЗМ РАЗВИТИЯ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СИМПТОМЫ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Костные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Остеопороз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Л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итические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повреждения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переломы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ктив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ация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остеокласт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блокир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овка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остеобласт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Боли в костях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Воспаление кост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ей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Перелом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кост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(Могут восприниматься как  нейропатия)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Высокий уровень белка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(в крови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или в моче)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М-протеин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выделяется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кровоток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может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попадать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мочу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белок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Бенс-Джонса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Гипервискозный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синдром. Парапротеинемическая кома.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Возможные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почек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557213"/>
            <a:ext cx="8062912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Проявления</a:t>
            </a:r>
            <a:r>
              <a:rPr lang="en-US" sz="3000" smtClean="0"/>
              <a:t> </a:t>
            </a:r>
            <a:r>
              <a:rPr lang="ru-RU" sz="3000" smtClean="0"/>
              <a:t>множественной миеломы</a:t>
            </a:r>
            <a:endParaRPr lang="en-US" smtClean="0"/>
          </a:p>
        </p:txBody>
      </p:sp>
      <p:sp>
        <p:nvSpPr>
          <p:cNvPr id="12309" name="Rectangle 172"/>
          <p:cNvSpPr>
            <a:spLocks noChangeArrowheads="1"/>
          </p:cNvSpPr>
          <p:nvPr/>
        </p:nvSpPr>
        <p:spPr bwMode="auto">
          <a:xfrm>
            <a:off x="968375" y="6643688"/>
            <a:ext cx="5629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Справочник пациента</a:t>
            </a:r>
            <a:r>
              <a:rPr lang="en-US" sz="800" i="0">
                <a:cs typeface="Arial" pitchFamily="34" charset="0"/>
              </a:rPr>
              <a:t>. International Myeloma Foundation 2007</a:t>
            </a:r>
          </a:p>
        </p:txBody>
      </p:sp>
    </p:spTree>
    <p:extLst>
      <p:ext uri="{BB962C8B-B14F-4D97-AF65-F5344CB8AC3E}">
        <p14:creationId xmlns:p14="http://schemas.microsoft.com/office/powerpoint/2010/main" val="28525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1638" y="620713"/>
            <a:ext cx="7750175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Проявления</a:t>
            </a:r>
            <a:r>
              <a:rPr lang="en-US" sz="3000" smtClean="0"/>
              <a:t> </a:t>
            </a:r>
            <a:r>
              <a:rPr lang="ru-RU" sz="3000" smtClean="0"/>
              <a:t>множественной миеломы</a:t>
            </a:r>
            <a:endParaRPr lang="en-US" sz="3000" smtClean="0"/>
          </a:p>
        </p:txBody>
      </p:sp>
      <p:graphicFrame>
        <p:nvGraphicFramePr>
          <p:cNvPr id="1426526" name="Group 1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04065"/>
              </p:ext>
            </p:extLst>
          </p:nvPr>
        </p:nvGraphicFramePr>
        <p:xfrm>
          <a:off x="414338" y="1541463"/>
          <a:ext cx="8367712" cy="717550"/>
        </p:xfrm>
        <a:graphic>
          <a:graphicData uri="http://schemas.openxmlformats.org/drawingml/2006/table">
            <a:tbl>
              <a:tblPr/>
              <a:tblGrid>
                <a:gridCol w="2593975"/>
                <a:gridCol w="3141662"/>
                <a:gridCol w="2632075"/>
              </a:tblGrid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РОЯВЛЕНИЯ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МЕХАНИЗМ РАЗВИТИЯ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СИМПТОМЫ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6527" name="Group 1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38144"/>
              </p:ext>
            </p:extLst>
          </p:nvPr>
        </p:nvGraphicFramePr>
        <p:xfrm>
          <a:off x="412750" y="2266950"/>
          <a:ext cx="8367713" cy="1709738"/>
        </p:xfrm>
        <a:graphic>
          <a:graphicData uri="http://schemas.openxmlformats.org/drawingml/2006/table">
            <a:tbl>
              <a:tblPr/>
              <a:tblGrid>
                <a:gridCol w="2593975"/>
                <a:gridCol w="3143250"/>
                <a:gridCol w="2630488"/>
              </a:tblGrid>
              <a:tr h="170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Снижение защитной функции иммунной системы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Нарушение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выработк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нормальных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иммуноглобулинов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одверженность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инфекциям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6528" name="Group 1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2837"/>
              </p:ext>
            </p:extLst>
          </p:nvPr>
        </p:nvGraphicFramePr>
        <p:xfrm>
          <a:off x="411163" y="3971925"/>
          <a:ext cx="8369300" cy="914400"/>
        </p:xfrm>
        <a:graphic>
          <a:graphicData uri="http://schemas.openxmlformats.org/drawingml/2006/table">
            <a:tbl>
              <a:tblPr/>
              <a:tblGrid>
                <a:gridCol w="2595562"/>
                <a:gridCol w="3155950"/>
                <a:gridCol w="2617788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Анемия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эритропоэза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(метаплазия к. мозга, снижение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эритропоэтина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Утомляемость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Общая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слабость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9" name="Rectangle 1107"/>
          <p:cNvSpPr>
            <a:spLocks noChangeArrowheads="1"/>
          </p:cNvSpPr>
          <p:nvPr/>
        </p:nvSpPr>
        <p:spPr bwMode="auto">
          <a:xfrm>
            <a:off x="968375" y="6637338"/>
            <a:ext cx="5629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Справочник пациента</a:t>
            </a:r>
            <a:r>
              <a:rPr lang="en-US" sz="800" i="0">
                <a:cs typeface="Arial" pitchFamily="34" charset="0"/>
              </a:rPr>
              <a:t>. International Myeloma Foundation 2007</a:t>
            </a:r>
          </a:p>
        </p:txBody>
      </p:sp>
      <p:graphicFrame>
        <p:nvGraphicFramePr>
          <p:cNvPr id="1426529" name="Group 1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30003"/>
              </p:ext>
            </p:extLst>
          </p:nvPr>
        </p:nvGraphicFramePr>
        <p:xfrm>
          <a:off x="411163" y="4886325"/>
          <a:ext cx="8369300" cy="1447800"/>
        </p:xfrm>
        <a:graphic>
          <a:graphicData uri="http://schemas.openxmlformats.org/drawingml/2006/table">
            <a:tbl>
              <a:tblPr/>
              <a:tblGrid>
                <a:gridCol w="2595562"/>
                <a:gridCol w="3140075"/>
                <a:gridCol w="2633663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Высокое содержание кальция в крови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Выделение в кровоток кальция из поврежденной кости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Спутанность сознания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Обезвоженность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Запоры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Утомляемость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Общая слабость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613" y="955675"/>
            <a:ext cx="8191500" cy="51403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</a:rPr>
              <a:t>Настораживающие в отношении ММ признаки: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Возраст </a:t>
            </a:r>
            <a:r>
              <a:rPr lang="ru-RU" sz="2800" dirty="0" smtClean="0">
                <a:solidFill>
                  <a:srgbClr val="C00000"/>
                </a:solidFill>
              </a:rPr>
              <a:t>старше 50 лет.</a:t>
            </a:r>
          </a:p>
          <a:p>
            <a:pPr eaLnBrk="1" hangingPunct="1">
              <a:defRPr/>
            </a:pPr>
            <a:r>
              <a:rPr lang="ru-RU" dirty="0" smtClean="0"/>
              <a:t> Боли в костях, усиливающиеся в положении на спине.</a:t>
            </a:r>
          </a:p>
          <a:p>
            <a:pPr eaLnBrk="1" hangingPunct="1">
              <a:defRPr/>
            </a:pPr>
            <a:r>
              <a:rPr lang="ru-RU" dirty="0" smtClean="0"/>
              <a:t> Ночные боли, заставляющие просыпаться, ощущение давления обручем. </a:t>
            </a:r>
          </a:p>
          <a:p>
            <a:pPr eaLnBrk="1" hangingPunct="1">
              <a:defRPr/>
            </a:pPr>
            <a:r>
              <a:rPr lang="ru-RU" dirty="0" smtClean="0"/>
              <a:t>Боли не проходящие при отдыхе и при приеме НПВС. Часто </a:t>
            </a:r>
            <a:r>
              <a:rPr lang="ru-RU" dirty="0" err="1" smtClean="0"/>
              <a:t>сопровождаюшиеся</a:t>
            </a:r>
            <a:r>
              <a:rPr lang="ru-RU" dirty="0" smtClean="0"/>
              <a:t> повышением температуры тела, снижением массы тела и обезвоживанием.</a:t>
            </a:r>
          </a:p>
        </p:txBody>
      </p:sp>
    </p:spTree>
    <p:extLst>
      <p:ext uri="{BB962C8B-B14F-4D97-AF65-F5344CB8AC3E}">
        <p14:creationId xmlns:p14="http://schemas.microsoft.com/office/powerpoint/2010/main" val="3397183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285874"/>
            <a:ext cx="7320930" cy="401533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боли в костях </a:t>
            </a:r>
          </a:p>
          <a:p>
            <a:pPr algn="just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sz="2200" dirty="0" smtClean="0">
                <a:effectLst/>
              </a:rPr>
              <a:t>	(могут восприниматься как </a:t>
            </a:r>
            <a:r>
              <a:rPr lang="ru-RU" sz="2200" dirty="0" err="1" smtClean="0">
                <a:effectLst/>
              </a:rPr>
              <a:t>нейропатия</a:t>
            </a:r>
            <a:r>
              <a:rPr lang="ru-RU" sz="2200" dirty="0" smtClean="0">
                <a:effectLst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боли в пояснице </a:t>
            </a:r>
          </a:p>
          <a:p>
            <a:pPr algn="just"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ru-RU" sz="2200" dirty="0" smtClean="0">
                <a:effectLst/>
              </a:rPr>
              <a:t>	(могут восприниматься как остеохондроз)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спонтанные переломы костей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склонность к инфекциям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проблемы с почками (признаки ХПН)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ffectLst/>
              </a:rPr>
              <a:t>слабость, утомляемость</a:t>
            </a:r>
            <a:endParaRPr lang="en-US" sz="2200" dirty="0" smtClean="0">
              <a:effectLst/>
            </a:endParaRPr>
          </a:p>
        </p:txBody>
      </p:sp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569913"/>
            <a:ext cx="6899275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Клинические симптомы ММ</a:t>
            </a:r>
            <a:endParaRPr lang="en-US" sz="3200" smtClean="0"/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968375" y="5964238"/>
            <a:ext cx="660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ru-RU" sz="1100" i="0">
                <a:cs typeface="Arial" pitchFamily="34" charset="0"/>
              </a:rPr>
              <a:t>Множественная миелома. Рак костного мозга. Краткий обзор заболевания и возможностей</a:t>
            </a:r>
          </a:p>
          <a:p>
            <a:pPr marL="457200" indent="-457200"/>
            <a:r>
              <a:rPr lang="ru-RU" sz="1100" i="0">
                <a:cs typeface="Arial" pitchFamily="34" charset="0"/>
              </a:rPr>
              <a:t> лечения. </a:t>
            </a:r>
            <a:r>
              <a:rPr lang="en-US" sz="1100" i="0">
                <a:cs typeface="Arial" pitchFamily="34" charset="0"/>
              </a:rPr>
              <a:t>International Myeloma Foundation 2007</a:t>
            </a:r>
            <a:endParaRPr lang="fr-FR" sz="1100" i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062912" cy="43100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b="1" dirty="0">
                <a:solidFill>
                  <a:srgbClr val="C00000"/>
                </a:solidFill>
              </a:rPr>
              <a:t>М</a:t>
            </a:r>
            <a:r>
              <a:rPr lang="ru-RU" b="1" dirty="0" err="1">
                <a:solidFill>
                  <a:srgbClr val="C00000"/>
                </a:solidFill>
              </a:rPr>
              <a:t>ножественная</a:t>
            </a:r>
            <a:r>
              <a:rPr lang="ru-RU" b="1" dirty="0">
                <a:solidFill>
                  <a:srgbClr val="C00000"/>
                </a:solidFill>
              </a:rPr>
              <a:t> м</a:t>
            </a:r>
            <a:r>
              <a:rPr lang="en-GB" b="1" dirty="0" err="1">
                <a:solidFill>
                  <a:srgbClr val="C00000"/>
                </a:solidFill>
              </a:rPr>
              <a:t>иелома</a:t>
            </a:r>
            <a:r>
              <a:rPr lang="en-GB" b="1" dirty="0">
                <a:solidFill>
                  <a:srgbClr val="C00000"/>
                </a:solidFill>
              </a:rPr>
              <a:t>	</a:t>
            </a:r>
            <a:r>
              <a:rPr lang="ru-RU" b="1" dirty="0">
                <a:solidFill>
                  <a:srgbClr val="C00000"/>
                </a:solidFill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en-GB" b="1" dirty="0" smtClean="0">
                <a:solidFill>
                  <a:srgbClr val="C00000"/>
                </a:solidFill>
              </a:rPr>
              <a:t>70</a:t>
            </a:r>
            <a:r>
              <a:rPr lang="en-GB" b="1" dirty="0">
                <a:solidFill>
                  <a:srgbClr val="C00000"/>
                </a:solidFill>
              </a:rPr>
              <a:t>%–95%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/>
              <a:t>Рак</a:t>
            </a:r>
            <a:r>
              <a:rPr lang="en-GB" dirty="0"/>
              <a:t> </a:t>
            </a:r>
            <a:r>
              <a:rPr lang="en-GB" dirty="0" err="1"/>
              <a:t>молочной</a:t>
            </a:r>
            <a:r>
              <a:rPr lang="en-GB" dirty="0"/>
              <a:t> </a:t>
            </a:r>
            <a:r>
              <a:rPr lang="en-GB" dirty="0" err="1"/>
              <a:t>железы</a:t>
            </a:r>
            <a:r>
              <a:rPr lang="en-GB" dirty="0"/>
              <a:t>		65%–75%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/>
              <a:t>Рак</a:t>
            </a:r>
            <a:r>
              <a:rPr lang="en-GB" dirty="0"/>
              <a:t> </a:t>
            </a:r>
            <a:r>
              <a:rPr lang="en-GB" dirty="0" err="1"/>
              <a:t>предстательной</a:t>
            </a:r>
            <a:r>
              <a:rPr lang="en-GB" dirty="0"/>
              <a:t> </a:t>
            </a:r>
            <a:r>
              <a:rPr lang="en-GB" dirty="0" err="1"/>
              <a:t>железы</a:t>
            </a:r>
            <a:r>
              <a:rPr lang="en-GB" dirty="0"/>
              <a:t>	65%–75% 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 smtClean="0"/>
              <a:t>Рак</a:t>
            </a:r>
            <a:r>
              <a:rPr lang="en-GB" dirty="0" smtClean="0"/>
              <a:t> </a:t>
            </a:r>
            <a:r>
              <a:rPr lang="en-GB" dirty="0" err="1" smtClean="0"/>
              <a:t>щитовидной</a:t>
            </a:r>
            <a:r>
              <a:rPr lang="en-GB" dirty="0" smtClean="0"/>
              <a:t> </a:t>
            </a:r>
            <a:r>
              <a:rPr lang="en-GB" dirty="0" err="1" smtClean="0"/>
              <a:t>железы</a:t>
            </a:r>
            <a:r>
              <a:rPr lang="en-GB" dirty="0" smtClean="0"/>
              <a:t>	</a:t>
            </a:r>
            <a:r>
              <a:rPr lang="ru-RU" dirty="0" smtClean="0"/>
              <a:t>              </a:t>
            </a:r>
            <a:r>
              <a:rPr lang="en-GB" dirty="0" smtClean="0"/>
              <a:t>60%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 smtClean="0"/>
              <a:t>Рак</a:t>
            </a:r>
            <a:r>
              <a:rPr lang="en-GB" dirty="0" smtClean="0"/>
              <a:t> </a:t>
            </a:r>
            <a:r>
              <a:rPr lang="en-GB" dirty="0" err="1"/>
              <a:t>легкого</a:t>
            </a:r>
            <a:r>
              <a:rPr lang="en-GB" dirty="0"/>
              <a:t>		</a:t>
            </a:r>
            <a:r>
              <a:rPr lang="ru-RU" dirty="0"/>
              <a:t>            </a:t>
            </a:r>
            <a:r>
              <a:rPr lang="ru-RU" dirty="0" smtClean="0"/>
              <a:t>  </a:t>
            </a:r>
            <a:r>
              <a:rPr lang="en-GB" dirty="0" smtClean="0"/>
              <a:t>30</a:t>
            </a:r>
            <a:r>
              <a:rPr lang="en-GB" dirty="0"/>
              <a:t>%–40%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/>
              <a:t>Рак</a:t>
            </a:r>
            <a:r>
              <a:rPr lang="en-GB" dirty="0"/>
              <a:t> </a:t>
            </a:r>
            <a:r>
              <a:rPr lang="en-GB" dirty="0" err="1"/>
              <a:t>почки</a:t>
            </a:r>
            <a:r>
              <a:rPr lang="en-GB" dirty="0"/>
              <a:t>		</a:t>
            </a:r>
            <a:r>
              <a:rPr lang="ru-RU" dirty="0"/>
              <a:t>            </a:t>
            </a:r>
            <a:r>
              <a:rPr lang="ru-RU" dirty="0" smtClean="0"/>
              <a:t>   </a:t>
            </a:r>
            <a:r>
              <a:rPr lang="en-GB" dirty="0" smtClean="0"/>
              <a:t>20</a:t>
            </a:r>
            <a:r>
              <a:rPr lang="en-GB" dirty="0"/>
              <a:t>%–25%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/>
              <a:t>Рак</a:t>
            </a:r>
            <a:r>
              <a:rPr lang="en-GB" dirty="0"/>
              <a:t> </a:t>
            </a:r>
            <a:r>
              <a:rPr lang="en-GB" dirty="0" err="1"/>
              <a:t>мочевого</a:t>
            </a:r>
            <a:r>
              <a:rPr lang="en-GB" dirty="0"/>
              <a:t> </a:t>
            </a:r>
            <a:r>
              <a:rPr lang="en-GB" dirty="0" err="1"/>
              <a:t>пузыря</a:t>
            </a:r>
            <a:r>
              <a:rPr lang="en-GB" dirty="0"/>
              <a:t>	</a:t>
            </a:r>
            <a:r>
              <a:rPr lang="ru-RU" dirty="0"/>
              <a:t> </a:t>
            </a:r>
            <a:r>
              <a:rPr lang="en-GB" dirty="0"/>
              <a:t>	40%</a:t>
            </a:r>
          </a:p>
          <a:p>
            <a:pPr marL="0" indent="0">
              <a:lnSpc>
                <a:spcPct val="90000"/>
              </a:lnSpc>
              <a:tabLst>
                <a:tab pos="2747963" algn="l"/>
              </a:tabLst>
              <a:defRPr/>
            </a:pPr>
            <a:r>
              <a:rPr lang="en-GB" dirty="0" err="1"/>
              <a:t>Меланома</a:t>
            </a:r>
            <a:r>
              <a:rPr lang="en-GB" dirty="0"/>
              <a:t>	</a:t>
            </a:r>
            <a:r>
              <a:rPr lang="ru-RU" dirty="0"/>
              <a:t>              </a:t>
            </a:r>
            <a:r>
              <a:rPr lang="en-GB" dirty="0"/>
              <a:t>	14%–45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9787" cy="1046163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002060"/>
                </a:solidFill>
              </a:rPr>
              <a:t>Частота развития костных </a:t>
            </a:r>
            <a:r>
              <a:rPr lang="ru-RU" sz="4000" dirty="0" smtClean="0">
                <a:solidFill>
                  <a:srgbClr val="002060"/>
                </a:solidFill>
              </a:rPr>
              <a:t>метастазов при </a:t>
            </a:r>
            <a:r>
              <a:rPr lang="ru-RU" sz="4000" dirty="0" err="1" smtClean="0">
                <a:solidFill>
                  <a:srgbClr val="002060"/>
                </a:solidFill>
              </a:rPr>
              <a:t>др</a:t>
            </a:r>
            <a:r>
              <a:rPr lang="ru-RU" sz="4000" dirty="0" smtClean="0">
                <a:solidFill>
                  <a:srgbClr val="002060"/>
                </a:solidFill>
              </a:rPr>
              <a:t> опухолях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E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Высокое СОЭ и Анемия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–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ru-RU" dirty="0" smtClean="0"/>
              <a:t>отличительные признаки миеломы</a:t>
            </a:r>
          </a:p>
          <a:p>
            <a:pPr eaLnBrk="1" hangingPunct="1">
              <a:defRPr/>
            </a:pPr>
            <a:r>
              <a:rPr lang="ru-RU" sz="2000" dirty="0" smtClean="0"/>
              <a:t>Лейкопения</a:t>
            </a:r>
          </a:p>
          <a:p>
            <a:pPr eaLnBrk="1" hangingPunct="1">
              <a:defRPr/>
            </a:pPr>
            <a:r>
              <a:rPr lang="ru-RU" sz="2000" dirty="0" err="1" smtClean="0"/>
              <a:t>Нейтропения</a:t>
            </a: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Тромбоцитопения</a:t>
            </a:r>
          </a:p>
          <a:p>
            <a:pPr eaLnBrk="1" hangingPunct="1">
              <a:defRPr/>
            </a:pPr>
            <a:r>
              <a:rPr lang="ru-RU" sz="2000" dirty="0" smtClean="0"/>
              <a:t>Нарушение свертывания крови  (</a:t>
            </a:r>
            <a:r>
              <a:rPr lang="ru-RU" sz="2000" dirty="0" err="1" smtClean="0"/>
              <a:t>тромбоцитовазопатия</a:t>
            </a:r>
            <a:r>
              <a:rPr lang="ru-RU" sz="2000" dirty="0" smtClean="0"/>
              <a:t>, наличие ингибиторов,  нарушение периферического кровотока, синдром </a:t>
            </a:r>
            <a:r>
              <a:rPr lang="ru-RU" sz="2000" dirty="0" err="1" smtClean="0"/>
              <a:t>Рейно</a:t>
            </a:r>
            <a:r>
              <a:rPr lang="ru-RU" sz="2000" dirty="0" smtClean="0"/>
              <a:t>)</a:t>
            </a:r>
          </a:p>
        </p:txBody>
      </p:sp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smtClean="0"/>
              <a:t>Нарушения в периферической системе крови</a:t>
            </a:r>
            <a:endParaRPr lang="en-US" sz="300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00113" y="6237288"/>
            <a:ext cx="1079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ru-RU" sz="1200" i="0">
                <a:cs typeface="Arial" pitchFamily="34" charset="0"/>
              </a:rPr>
              <a:t>Множественная миелома. Рак костного мозга. Краткий обзор заболевания и возможностей </a:t>
            </a:r>
          </a:p>
          <a:p>
            <a:pPr marL="457200" indent="-457200"/>
            <a:r>
              <a:rPr lang="ru-RU" sz="1200" i="0">
                <a:cs typeface="Arial" pitchFamily="34" charset="0"/>
              </a:rPr>
              <a:t>лечения. </a:t>
            </a:r>
            <a:r>
              <a:rPr lang="en-US" sz="1200" i="0">
                <a:cs typeface="Arial" pitchFamily="34" charset="0"/>
              </a:rPr>
              <a:t>International Myeloma Foundation 2007</a:t>
            </a:r>
            <a:endParaRPr lang="fr-FR" sz="1200" i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7" name="Rectangle 3"/>
          <p:cNvSpPr>
            <a:spLocks noGrp="1" noChangeArrowheads="1"/>
          </p:cNvSpPr>
          <p:nvPr>
            <p:ph idx="1"/>
          </p:nvPr>
        </p:nvSpPr>
        <p:spPr>
          <a:xfrm>
            <a:off x="219075" y="1400175"/>
            <a:ext cx="81915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err="1" smtClean="0"/>
              <a:t>Радикулоалгии</a:t>
            </a:r>
            <a:r>
              <a:rPr lang="ru-RU" dirty="0" smtClean="0"/>
              <a:t> (</a:t>
            </a:r>
            <a:r>
              <a:rPr lang="ru-RU" dirty="0" err="1" smtClean="0"/>
              <a:t>люмбалгия</a:t>
            </a:r>
            <a:r>
              <a:rPr lang="ru-RU" dirty="0" smtClean="0"/>
              <a:t>, </a:t>
            </a:r>
            <a:r>
              <a:rPr lang="ru-RU" dirty="0" err="1" smtClean="0"/>
              <a:t>торакалгия</a:t>
            </a:r>
            <a:r>
              <a:rPr lang="ru-RU" dirty="0" smtClean="0"/>
              <a:t>) </a:t>
            </a:r>
          </a:p>
          <a:p>
            <a:pPr eaLnBrk="1" hangingPunct="1">
              <a:defRPr/>
            </a:pPr>
            <a:r>
              <a:rPr lang="ru-RU" dirty="0" smtClean="0"/>
              <a:t>Синдром компрессии спинного мозга (</a:t>
            </a:r>
            <a:r>
              <a:rPr lang="ru-RU" dirty="0" err="1" smtClean="0"/>
              <a:t>радикулоалгии</a:t>
            </a:r>
            <a:r>
              <a:rPr lang="ru-RU" dirty="0" smtClean="0"/>
              <a:t>, мышечная слабость, нарушение функции тазовых органов, парезы или параплегии нижних конечностей)</a:t>
            </a:r>
          </a:p>
          <a:p>
            <a:pPr eaLnBrk="1" hangingPunct="1">
              <a:defRPr/>
            </a:pPr>
            <a:r>
              <a:rPr lang="ru-RU" dirty="0" smtClean="0"/>
              <a:t>Периферическая </a:t>
            </a:r>
            <a:r>
              <a:rPr lang="ru-RU" dirty="0" err="1" smtClean="0"/>
              <a:t>нейропатия</a:t>
            </a:r>
            <a:r>
              <a:rPr lang="ru-RU" dirty="0" smtClean="0"/>
              <a:t> (парестезии, дистальная симметричная потеря чувствительности, мышечная слабость, боли)</a:t>
            </a:r>
          </a:p>
          <a:p>
            <a:pPr eaLnBrk="1" hangingPunct="1">
              <a:defRPr/>
            </a:pPr>
            <a:r>
              <a:rPr lang="ru-RU" dirty="0" smtClean="0"/>
              <a:t>Нарушение функции ЦНС на фоне </a:t>
            </a:r>
            <a:r>
              <a:rPr lang="ru-RU" dirty="0" err="1" smtClean="0"/>
              <a:t>гиперкальциемии</a:t>
            </a:r>
            <a:r>
              <a:rPr lang="ru-RU" dirty="0" smtClean="0"/>
              <a:t> и синдрома </a:t>
            </a:r>
            <a:r>
              <a:rPr lang="ru-RU" dirty="0" err="1" smtClean="0"/>
              <a:t>гипервязкости</a:t>
            </a:r>
            <a:r>
              <a:rPr lang="ru-RU" dirty="0" smtClean="0"/>
              <a:t> (сонливость, головные боли, головокружение, сопор, кома)  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Неврологические 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2393748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613" y="1365250"/>
            <a:ext cx="8191500" cy="4730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Дефект почечных канальцев (упорная протеинурия с последующим развитием недостаточности концентрационной, а затем и выделительной функции).</a:t>
            </a:r>
          </a:p>
          <a:p>
            <a:pPr eaLnBrk="1" hangingPunct="1">
              <a:defRPr/>
            </a:pPr>
            <a:r>
              <a:rPr lang="ru-RU" sz="2800" dirty="0" smtClean="0"/>
              <a:t>Почечная недостаточность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Классические признаки нефротического синдрома – отеки, </a:t>
            </a:r>
            <a:r>
              <a:rPr lang="ru-RU" dirty="0" err="1" smtClean="0">
                <a:solidFill>
                  <a:srgbClr val="FF0000"/>
                </a:solidFill>
              </a:rPr>
              <a:t>гипопротеинемия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гиперхолестеринемия</a:t>
            </a:r>
            <a:r>
              <a:rPr lang="ru-RU" dirty="0" smtClean="0">
                <a:solidFill>
                  <a:srgbClr val="FF0000"/>
                </a:solidFill>
              </a:rPr>
              <a:t> отсутствуют. Также отсутствуют гипертензия и </a:t>
            </a:r>
            <a:r>
              <a:rPr lang="ru-RU" dirty="0" err="1" smtClean="0">
                <a:solidFill>
                  <a:srgbClr val="FF0000"/>
                </a:solidFill>
              </a:rPr>
              <a:t>ретинопатия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Дисфункция почек</a:t>
            </a:r>
          </a:p>
        </p:txBody>
      </p:sp>
    </p:spTree>
    <p:extLst>
      <p:ext uri="{BB962C8B-B14F-4D97-AF65-F5344CB8AC3E}">
        <p14:creationId xmlns:p14="http://schemas.microsoft.com/office/powerpoint/2010/main" val="4248447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20713"/>
            <a:ext cx="8064500" cy="417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smtClean="0"/>
              <a:t>Д</a:t>
            </a:r>
            <a:r>
              <a:rPr lang="en-US" sz="3000" smtClean="0"/>
              <a:t>иагности</a:t>
            </a:r>
            <a:r>
              <a:rPr lang="ru-RU" sz="3000" smtClean="0"/>
              <a:t>ка</a:t>
            </a:r>
            <a:r>
              <a:rPr lang="en-US" sz="3000" smtClean="0"/>
              <a:t> </a:t>
            </a:r>
            <a:r>
              <a:rPr lang="ru-RU" sz="3000" smtClean="0"/>
              <a:t>ММ: Исследование крови</a:t>
            </a:r>
            <a:endParaRPr lang="en-US" sz="3000" smtClean="0"/>
          </a:p>
        </p:txBody>
      </p:sp>
      <p:graphicFrame>
        <p:nvGraphicFramePr>
          <p:cNvPr id="1380439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18154"/>
              </p:ext>
            </p:extLst>
          </p:nvPr>
        </p:nvGraphicFramePr>
        <p:xfrm>
          <a:off x="471488" y="1697038"/>
          <a:ext cx="8162925" cy="4543451"/>
        </p:xfrm>
        <a:graphic>
          <a:graphicData uri="http://schemas.openxmlformats.org/drawingml/2006/table">
            <a:tbl>
              <a:tblPr/>
              <a:tblGrid>
                <a:gridCol w="4638675"/>
                <a:gridCol w="3524250"/>
              </a:tblGrid>
              <a:tr h="6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Анализ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Проявление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8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Клинический анализ крови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анемия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лейкоцитопения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тромбоцитопения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Биохимический анализ крови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общего белка, кальция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 мочевины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Специальные анализы крови и мочи на  М-протеин (электрофорез,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иммунофиксация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выявление М-протеина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8" name="Rectangle 59"/>
          <p:cNvSpPr>
            <a:spLocks noChangeArrowheads="1"/>
          </p:cNvSpPr>
          <p:nvPr/>
        </p:nvSpPr>
        <p:spPr bwMode="auto">
          <a:xfrm>
            <a:off x="968375" y="6637338"/>
            <a:ext cx="5629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Справочник пациента</a:t>
            </a:r>
            <a:r>
              <a:rPr lang="en-US" sz="800" i="0">
                <a:cs typeface="Arial" pitchFamily="34" charset="0"/>
              </a:rPr>
              <a:t>. International Myeloma Foundation 2007</a:t>
            </a:r>
          </a:p>
        </p:txBody>
      </p:sp>
    </p:spTree>
    <p:extLst>
      <p:ext uri="{BB962C8B-B14F-4D97-AF65-F5344CB8AC3E}">
        <p14:creationId xmlns:p14="http://schemas.microsoft.com/office/powerpoint/2010/main" val="21117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52450" y="646113"/>
            <a:ext cx="80772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/>
              <a:t>Д</a:t>
            </a:r>
            <a:r>
              <a:rPr lang="en-US" sz="3000" smtClean="0"/>
              <a:t>иагности</a:t>
            </a:r>
            <a:r>
              <a:rPr lang="ru-RU" sz="3000" smtClean="0"/>
              <a:t>ка множественной миеломы</a:t>
            </a:r>
            <a:endParaRPr lang="en-US" sz="3000" smtClean="0"/>
          </a:p>
        </p:txBody>
      </p:sp>
      <p:graphicFrame>
        <p:nvGraphicFramePr>
          <p:cNvPr id="1427505" name="Group 10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2854"/>
              </p:ext>
            </p:extLst>
          </p:nvPr>
        </p:nvGraphicFramePr>
        <p:xfrm>
          <a:off x="584200" y="1560513"/>
          <a:ext cx="8008938" cy="2974974"/>
        </p:xfrm>
        <a:graphic>
          <a:graphicData uri="http://schemas.openxmlformats.org/drawingml/2006/table">
            <a:tbl>
              <a:tblPr/>
              <a:tblGrid>
                <a:gridCol w="4005263"/>
                <a:gridCol w="4003675"/>
              </a:tblGrid>
              <a:tr h="770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Анализ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Проявление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Рентгенография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оценка  наличия, местонахождения и тяжести костного поражения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Биопсия костного мозга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4B643"/>
                        </a:buClr>
                        <a:buSzPct val="165000"/>
                        <a:buFont typeface="Monotype Sort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Выявление содержания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миеломных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клеток  более 10%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69" name="Object 1024"/>
          <p:cNvGraphicFramePr>
            <a:graphicFrameLocks noChangeAspect="1"/>
          </p:cNvGraphicFramePr>
          <p:nvPr/>
        </p:nvGraphicFramePr>
        <p:xfrm>
          <a:off x="2886075" y="4602163"/>
          <a:ext cx="3000375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3" imgW="2847619" imgH="3600000" progId="Paint.Picture">
                  <p:embed/>
                </p:oleObj>
              </mc:Choice>
              <mc:Fallback>
                <p:oleObj name="Bitmap Image" r:id="rId3" imgW="2847619" imgH="3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602163"/>
                        <a:ext cx="3000375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Rectangle 1072"/>
          <p:cNvSpPr>
            <a:spLocks noChangeArrowheads="1"/>
          </p:cNvSpPr>
          <p:nvPr/>
        </p:nvSpPr>
        <p:spPr bwMode="auto">
          <a:xfrm>
            <a:off x="968375" y="6637338"/>
            <a:ext cx="5629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Справочник пациента</a:t>
            </a:r>
            <a:r>
              <a:rPr lang="en-US" sz="800" i="0">
                <a:cs typeface="Arial" pitchFamily="34" charset="0"/>
              </a:rPr>
              <a:t>. International Myeloma Foundation 2007</a:t>
            </a:r>
          </a:p>
        </p:txBody>
      </p:sp>
    </p:spTree>
    <p:extLst>
      <p:ext uri="{BB962C8B-B14F-4D97-AF65-F5344CB8AC3E}">
        <p14:creationId xmlns:p14="http://schemas.microsoft.com/office/powerpoint/2010/main" val="36586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dirty="0" smtClean="0"/>
          </a:p>
          <a:p>
            <a:pPr eaLnBrk="1" hangingPunct="1">
              <a:buFont typeface="Arial" charset="0"/>
              <a:buNone/>
            </a:pPr>
            <a:r>
              <a:rPr lang="ru-RU" altLang="ru-RU" sz="3200" b="1" u="sng" dirty="0" smtClean="0">
                <a:solidFill>
                  <a:srgbClr val="FF0000"/>
                </a:solidFill>
              </a:rPr>
              <a:t>Хронические </a:t>
            </a:r>
            <a:r>
              <a:rPr lang="ru-RU" altLang="ru-RU" sz="3200" b="1" u="sng" dirty="0" err="1" smtClean="0">
                <a:solidFill>
                  <a:srgbClr val="FF0000"/>
                </a:solidFill>
              </a:rPr>
              <a:t>лимфопролиферативные</a:t>
            </a:r>
            <a:r>
              <a:rPr lang="ru-RU" altLang="ru-RU" sz="3200" b="1" u="sng" dirty="0" smtClean="0">
                <a:solidFill>
                  <a:srgbClr val="FF0000"/>
                </a:solidFill>
              </a:rPr>
              <a:t> лейкозы</a:t>
            </a:r>
            <a:endParaRPr lang="ru-RU" altLang="ru-RU" sz="3200" dirty="0" smtClean="0"/>
          </a:p>
          <a:p>
            <a:pPr eaLnBrk="1" hangingPunct="1">
              <a:buFont typeface="Arial" charset="0"/>
              <a:buNone/>
            </a:pPr>
            <a:r>
              <a:rPr lang="ru-RU" altLang="ru-RU" sz="3200" b="1" dirty="0" smtClean="0">
                <a:solidFill>
                  <a:srgbClr val="7030A0"/>
                </a:solidFill>
              </a:rPr>
              <a:t>Хронический </a:t>
            </a:r>
            <a:r>
              <a:rPr lang="ru-RU" altLang="ru-RU" sz="3200" b="1" dirty="0" err="1" smtClean="0">
                <a:solidFill>
                  <a:srgbClr val="7030A0"/>
                </a:solidFill>
              </a:rPr>
              <a:t>лимфолейкоз</a:t>
            </a:r>
            <a:r>
              <a:rPr lang="ru-RU" altLang="ru-RU" sz="3200" b="1" dirty="0" smtClean="0"/>
              <a:t>.</a:t>
            </a:r>
            <a:endParaRPr lang="ru-RU" altLang="ru-RU" sz="3200" dirty="0" smtClean="0"/>
          </a:p>
          <a:p>
            <a:pPr eaLnBrk="1" hangingPunct="1">
              <a:buFont typeface="Arial" charset="0"/>
              <a:buNone/>
            </a:pPr>
            <a:r>
              <a:rPr lang="ru-RU" altLang="ru-RU" sz="3200" b="1" dirty="0" smtClean="0"/>
              <a:t>Парапротеинемические </a:t>
            </a:r>
            <a:r>
              <a:rPr lang="ru-RU" altLang="ru-RU" sz="3200" b="1" dirty="0" err="1" smtClean="0"/>
              <a:t>гемобластозы</a:t>
            </a:r>
            <a:r>
              <a:rPr lang="ru-RU" altLang="ru-RU" sz="3200" dirty="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200" dirty="0" smtClean="0">
                <a:solidFill>
                  <a:srgbClr val="7030A0"/>
                </a:solidFill>
              </a:rPr>
              <a:t>Множественна миелома</a:t>
            </a:r>
            <a:r>
              <a:rPr lang="ru-RU" altLang="ru-RU" sz="3200" dirty="0" smtClean="0"/>
              <a:t>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200" dirty="0" smtClean="0"/>
              <a:t>Болезнь </a:t>
            </a:r>
            <a:r>
              <a:rPr lang="ru-RU" altLang="ru-RU" sz="3200" dirty="0" err="1" smtClean="0"/>
              <a:t>Вальденстрема</a:t>
            </a:r>
            <a:r>
              <a:rPr lang="ru-RU" altLang="ru-RU" sz="3200" dirty="0" smtClean="0"/>
              <a:t>.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200" dirty="0" smtClean="0"/>
              <a:t>Болезнь тяжелых и легких цепей</a:t>
            </a:r>
          </a:p>
          <a:p>
            <a:pPr eaLnBrk="1" hangingPunct="1"/>
            <a:endParaRPr lang="ru-RU" alt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062683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571500"/>
            <a:ext cx="6937375" cy="523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smtClean="0"/>
              <a:t>Множественная миелома</a:t>
            </a:r>
            <a:endParaRPr lang="en-US" sz="3000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68375" y="6637338"/>
            <a:ext cx="72405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ru-RU" sz="800" i="0">
                <a:cs typeface="Arial" pitchFamily="34" charset="0"/>
              </a:rPr>
              <a:t>Множественная миелома. Рак костного мозга. Краткий обзор заболевания и возможностей лечения. </a:t>
            </a:r>
            <a:r>
              <a:rPr lang="en-US" sz="800" i="0">
                <a:cs typeface="Arial" pitchFamily="34" charset="0"/>
              </a:rPr>
              <a:t>International Myeloma Foundation 2007</a:t>
            </a:r>
            <a:endParaRPr lang="fr-FR" sz="800" i="0">
              <a:cs typeface="Arial" pitchFamily="34" charset="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22275" y="1371600"/>
            <a:ext cx="8423275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65150" indent="-565150" eaLnBrk="1" hangingPunct="1">
              <a:spcBef>
                <a:spcPct val="50000"/>
              </a:spcBef>
              <a:buClr>
                <a:srgbClr val="F4B643"/>
              </a:buClr>
              <a:buSzPct val="165000"/>
              <a:buFont typeface="Monotype Sorts" pitchFamily="2" charset="2"/>
              <a:buBlip>
                <a:blip r:embed="rId2"/>
              </a:buBlip>
            </a:pPr>
            <a:r>
              <a:rPr lang="ru-RU" sz="2600" i="0" dirty="0"/>
              <a:t>Множественная миелома – злокачественное поражение </a:t>
            </a:r>
            <a:r>
              <a:rPr lang="ru-RU" sz="2600" i="0" dirty="0">
                <a:solidFill>
                  <a:schemeClr val="hlink"/>
                </a:solidFill>
              </a:rPr>
              <a:t>костного мозга</a:t>
            </a:r>
          </a:p>
          <a:p>
            <a:pPr marL="565150" indent="-565150" eaLnBrk="1" hangingPunct="1">
              <a:spcBef>
                <a:spcPct val="50000"/>
              </a:spcBef>
              <a:buClr>
                <a:srgbClr val="F4B643"/>
              </a:buClr>
              <a:buSzPct val="165000"/>
              <a:buFont typeface="Monotype Sorts" pitchFamily="2" charset="2"/>
              <a:buBlip>
                <a:blip r:embed="rId2"/>
              </a:buBlip>
            </a:pPr>
            <a:r>
              <a:rPr lang="ru-RU" sz="2600" i="0" dirty="0"/>
              <a:t>Множественная миелома – </a:t>
            </a:r>
            <a:r>
              <a:rPr lang="ru-RU" sz="2600" i="0" dirty="0" err="1">
                <a:solidFill>
                  <a:schemeClr val="hlink"/>
                </a:solidFill>
              </a:rPr>
              <a:t>высокоагрессивное</a:t>
            </a:r>
            <a:r>
              <a:rPr lang="ru-RU" sz="2600" i="0" dirty="0"/>
              <a:t> заболевание,               которое опасно тяжелыми </a:t>
            </a:r>
            <a:r>
              <a:rPr lang="ru-RU" sz="2600" i="0" dirty="0">
                <a:solidFill>
                  <a:schemeClr val="hlink"/>
                </a:solidFill>
              </a:rPr>
              <a:t>осложнениями</a:t>
            </a:r>
          </a:p>
          <a:p>
            <a:pPr marL="565150" indent="-565150" eaLnBrk="1" hangingPunct="1">
              <a:spcBef>
                <a:spcPct val="50000"/>
              </a:spcBef>
              <a:buClr>
                <a:srgbClr val="F4B643"/>
              </a:buClr>
              <a:buSzPct val="165000"/>
              <a:buFont typeface="Monotype Sorts" pitchFamily="2" charset="2"/>
              <a:buBlip>
                <a:blip r:embed="rId2"/>
              </a:buBlip>
            </a:pPr>
            <a:r>
              <a:rPr lang="ru-RU" sz="2600" i="0" dirty="0"/>
              <a:t>При наличии вероятных симптомов ММ (боли в позвоночнике и костях, анемия, повышение СОЭ, протеинурия, разрушение костной ткани) пациента необходимо направить на консультацию к </a:t>
            </a:r>
            <a:r>
              <a:rPr lang="ru-RU" sz="2600" i="0" dirty="0" smtClean="0">
                <a:solidFill>
                  <a:schemeClr val="hlink"/>
                </a:solidFill>
              </a:rPr>
              <a:t>гематологу</a:t>
            </a:r>
          </a:p>
          <a:p>
            <a:pPr marL="565150" indent="-565150" eaLnBrk="1" hangingPunct="1">
              <a:spcBef>
                <a:spcPct val="50000"/>
              </a:spcBef>
              <a:buClr>
                <a:srgbClr val="F4B643"/>
              </a:buClr>
              <a:buSzPct val="165000"/>
              <a:buFont typeface="Monotype Sorts" pitchFamily="2" charset="2"/>
              <a:buBlip>
                <a:blip r:embed="rId2"/>
              </a:buBlip>
            </a:pPr>
            <a:r>
              <a:rPr lang="ru-RU" sz="2600" dirty="0" smtClean="0">
                <a:solidFill>
                  <a:schemeClr val="hlink"/>
                </a:solidFill>
              </a:rPr>
              <a:t>Сохранным пациентам до 65лет показана ТКМ, старше 65 лет и ослабленным- химиотерапия</a:t>
            </a:r>
            <a:endParaRPr lang="ru-RU" sz="2600" i="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33"/>
                </a:solidFill>
              </a:rPr>
              <a:t>Лечение ММ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566988" y="1916113"/>
            <a:ext cx="4238625" cy="714375"/>
          </a:xfrm>
          <a:prstGeom prst="rect">
            <a:avLst/>
          </a:prstGeom>
          <a:noFill/>
          <a:ln w="12700">
            <a:solidFill>
              <a:srgbClr val="034C9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Химиотерапия</a:t>
            </a:r>
            <a:endParaRPr lang="en-US" sz="32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55650" y="2060575"/>
            <a:ext cx="1600200" cy="831850"/>
          </a:xfrm>
          <a:prstGeom prst="rect">
            <a:avLst/>
          </a:prstGeom>
          <a:noFill/>
          <a:ln w="9525">
            <a:solidFill>
              <a:srgbClr val="034C9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Лучевая терапия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164388" y="2205038"/>
            <a:ext cx="1504950" cy="466725"/>
          </a:xfrm>
          <a:prstGeom prst="rect">
            <a:avLst/>
          </a:prstGeom>
          <a:noFill/>
          <a:ln w="9525">
            <a:solidFill>
              <a:srgbClr val="034C9D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Хирургия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750888" y="3041650"/>
            <a:ext cx="7848600" cy="3816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1. МР </a:t>
            </a:r>
            <a:r>
              <a:rPr lang="ru-RU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ru-RU" sz="1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мелфолан</a:t>
            </a:r>
            <a:r>
              <a:rPr lang="ru-RU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</a:t>
            </a:r>
            <a:r>
              <a:rPr lang="ru-RU" sz="1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алкеран</a:t>
            </a:r>
            <a:r>
              <a:rPr lang="ru-RU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</a:t>
            </a:r>
            <a:r>
              <a:rPr lang="ru-RU" sz="1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преднизалон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),</a:t>
            </a:r>
          </a:p>
          <a:p>
            <a:pPr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СР(</a:t>
            </a:r>
            <a:r>
              <a:rPr lang="ru-RU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циклофосфан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</a:t>
            </a:r>
            <a:r>
              <a:rPr lang="ru-RU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предн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.), ВМСР, М2, ВАД</a:t>
            </a:r>
          </a:p>
          <a:p>
            <a:pPr>
              <a:defRPr/>
            </a:pPr>
            <a:r>
              <a:rPr lang="ru-RU" sz="5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+ </a:t>
            </a:r>
            <a:r>
              <a:rPr lang="ru-RU" sz="5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Велкейд</a:t>
            </a:r>
            <a:endParaRPr lang="ru-RU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</a:p>
          <a:p>
            <a:pPr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+    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БИСФОСФОНАТЫ</a:t>
            </a:r>
            <a:endParaRPr lang="ru-RU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</a:t>
            </a:r>
          </a:p>
          <a:p>
            <a:pPr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2.  ТКМ, ТГПСК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1258888" y="90805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4932363" y="1125538"/>
            <a:ext cx="20637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6300788" y="836613"/>
            <a:ext cx="16557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40" grpId="0" animBg="1" autoUpdateAnimBg="0"/>
      <p:bldP spid="44041" grpId="0" animBg="1" autoUpdateAnimBg="0"/>
      <p:bldP spid="44042" grpId="0" animBg="1" autoUpdateAnimBg="0"/>
      <p:bldP spid="4404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err="1" smtClean="0"/>
              <a:t>Бротезомиб</a:t>
            </a:r>
            <a:r>
              <a:rPr lang="en-US" sz="3200" dirty="0" smtClean="0"/>
              <a:t> 1.3 </a:t>
            </a:r>
            <a:r>
              <a:rPr lang="ru-RU" sz="3200" dirty="0" smtClean="0"/>
              <a:t>мг</a:t>
            </a:r>
            <a:r>
              <a:rPr lang="en-US" sz="3200" dirty="0" smtClean="0"/>
              <a:t>/</a:t>
            </a:r>
            <a:r>
              <a:rPr lang="ru-RU" sz="3200" dirty="0" smtClean="0"/>
              <a:t>м</a:t>
            </a:r>
            <a:r>
              <a:rPr lang="en-US" sz="3200" dirty="0" smtClean="0"/>
              <a:t>2 </a:t>
            </a:r>
            <a:r>
              <a:rPr lang="ru-RU" sz="3200" dirty="0" smtClean="0"/>
              <a:t> в/</a:t>
            </a:r>
            <a:r>
              <a:rPr lang="ru-RU" sz="3200" dirty="0" err="1" smtClean="0"/>
              <a:t>в</a:t>
            </a:r>
            <a:r>
              <a:rPr lang="ru-RU" sz="3200" dirty="0" smtClean="0"/>
              <a:t>  в </a:t>
            </a:r>
            <a:r>
              <a:rPr lang="en-US" sz="3200" dirty="0" smtClean="0"/>
              <a:t> 1,4,8,11</a:t>
            </a:r>
            <a:r>
              <a:rPr lang="ru-RU" sz="3200" dirty="0" smtClean="0"/>
              <a:t> -  1 цикл, всего 6-8 циклов</a:t>
            </a:r>
          </a:p>
          <a:p>
            <a:pPr>
              <a:defRPr/>
            </a:pPr>
            <a:endParaRPr lang="ru-RU" sz="3200" dirty="0" smtClean="0"/>
          </a:p>
          <a:p>
            <a:pPr>
              <a:defRPr/>
            </a:pPr>
            <a:r>
              <a:rPr lang="ru-RU" sz="3200" dirty="0" err="1" smtClean="0"/>
              <a:t>Монотерпия</a:t>
            </a:r>
            <a:r>
              <a:rPr lang="ru-RU" sz="3200" dirty="0" smtClean="0"/>
              <a:t> или  в комбинации  с ХТ  (</a:t>
            </a:r>
            <a:r>
              <a:rPr lang="en-US" sz="3200" dirty="0" smtClean="0"/>
              <a:t>VISTA</a:t>
            </a:r>
            <a:r>
              <a:rPr lang="ru-RU" sz="3200" dirty="0" smtClean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Велкейд</a:t>
            </a:r>
            <a:r>
              <a:rPr lang="ru-RU" dirty="0" smtClean="0"/>
              <a:t> ингибитор </a:t>
            </a:r>
            <a:r>
              <a:rPr lang="ru-RU" dirty="0" err="1" smtClean="0"/>
              <a:t>протеосом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608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42963"/>
            <a:ext cx="8147050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663300"/>
                </a:solidFill>
              </a:rPr>
              <a:t>ХРОНИЧЕСКИЙ МИЕЛОЛЕЙКОЗ</a:t>
            </a:r>
            <a:endParaRPr lang="en-US" sz="4400" b="1" dirty="0" smtClean="0">
              <a:solidFill>
                <a:srgbClr val="663300"/>
              </a:solidFill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21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000" b="1" dirty="0">
                <a:solidFill>
                  <a:srgbClr val="663300"/>
                </a:solidFill>
                <a:latin typeface="Arial "/>
              </a:rPr>
              <a:t>Эпидемиология</a:t>
            </a:r>
            <a:endParaRPr lang="en-US" sz="4000" b="1" dirty="0">
              <a:solidFill>
                <a:srgbClr val="663300"/>
              </a:solidFill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1600" b="1" dirty="0">
              <a:solidFill>
                <a:srgbClr val="663300"/>
              </a:solidFill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1600" b="1" dirty="0">
              <a:solidFill>
                <a:srgbClr val="663300"/>
              </a:solidFill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1600" b="1" dirty="0">
              <a:solidFill>
                <a:srgbClr val="663300"/>
              </a:solidFill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ru-RU" sz="1600" b="1" dirty="0">
              <a:solidFill>
                <a:srgbClr val="663300"/>
              </a:solidFill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800" b="1" dirty="0">
                <a:solidFill>
                  <a:srgbClr val="663300"/>
                </a:solidFill>
                <a:latin typeface="Arial "/>
              </a:rPr>
              <a:t>	    </a:t>
            </a:r>
            <a:r>
              <a:rPr lang="ru-RU" sz="2800" b="1" dirty="0">
                <a:latin typeface="Arial "/>
              </a:rPr>
              <a:t>Описан более 150 лет назад</a:t>
            </a:r>
            <a:endParaRPr lang="en-US" sz="2800" b="1" dirty="0"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b="1" dirty="0">
                <a:latin typeface="Arial "/>
              </a:rPr>
              <a:t> </a:t>
            </a:r>
            <a:endParaRPr lang="en-US" b="1" dirty="0"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800" b="1" dirty="0">
                <a:latin typeface="Arial "/>
              </a:rPr>
              <a:t>	 </a:t>
            </a:r>
            <a:r>
              <a:rPr lang="en-US" sz="2800" b="1" dirty="0">
                <a:latin typeface="Arial "/>
              </a:rPr>
              <a:t>~</a:t>
            </a:r>
            <a:r>
              <a:rPr lang="ru-RU" sz="2800" b="1" dirty="0">
                <a:latin typeface="Arial "/>
              </a:rPr>
              <a:t> </a:t>
            </a:r>
            <a:r>
              <a:rPr lang="ru-RU" sz="2400" b="1" dirty="0">
                <a:latin typeface="Arial "/>
              </a:rPr>
              <a:t>25% лейкозов взрослых</a:t>
            </a:r>
            <a:endParaRPr lang="en-US" sz="2400" b="1" dirty="0"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>
                <a:latin typeface="Arial "/>
              </a:rPr>
              <a:t> </a:t>
            </a:r>
            <a:r>
              <a:rPr lang="ru-RU" sz="2800" b="1" dirty="0">
                <a:latin typeface="Arial "/>
              </a:rPr>
              <a:t>	 </a:t>
            </a:r>
            <a:r>
              <a:rPr lang="en-US" sz="2800" b="1" dirty="0"/>
              <a:t>~</a:t>
            </a:r>
            <a:r>
              <a:rPr lang="ru-RU" sz="1200" b="1" dirty="0"/>
              <a:t> </a:t>
            </a:r>
            <a:r>
              <a:rPr lang="ru-RU" sz="2400" b="1" dirty="0">
                <a:latin typeface="Arial "/>
              </a:rPr>
              <a:t>2-3% от всех лейкозов у детей</a:t>
            </a:r>
            <a:endParaRPr lang="en-US" sz="2400" b="1" dirty="0">
              <a:latin typeface="Arial 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>
                <a:latin typeface="Arial "/>
              </a:rPr>
              <a:t>	 </a:t>
            </a:r>
            <a:r>
              <a:rPr lang="en-US" sz="2800" b="1" dirty="0"/>
              <a:t>~ </a:t>
            </a:r>
            <a:r>
              <a:rPr lang="ru-RU" sz="1200" b="1" dirty="0"/>
              <a:t> </a:t>
            </a:r>
            <a:r>
              <a:rPr lang="ru-RU" sz="2400" b="1" dirty="0">
                <a:latin typeface="Arial "/>
              </a:rPr>
              <a:t>Медиана возраста 53 </a:t>
            </a:r>
            <a:r>
              <a:rPr lang="ru-RU" sz="2400" b="1" dirty="0" smtClean="0">
                <a:latin typeface="Arial "/>
              </a:rPr>
              <a:t>года,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2400" b="1" dirty="0">
                <a:latin typeface="Arial "/>
              </a:rPr>
              <a:t> </a:t>
            </a:r>
            <a:r>
              <a:rPr lang="ru-RU" sz="2400" b="1" dirty="0" smtClean="0">
                <a:latin typeface="Arial "/>
              </a:rPr>
              <a:t>           заболеваемость растет с возрастом!   </a:t>
            </a:r>
            <a:endParaRPr lang="ru-RU" sz="2400" b="1" dirty="0">
              <a:latin typeface="Arial 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86080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800" b="1">
                <a:solidFill>
                  <a:schemeClr val="bg2"/>
                </a:solidFill>
                <a:latin typeface="Arial "/>
              </a:rPr>
              <a:t>	</a:t>
            </a:r>
            <a:endParaRPr lang="ru-RU" sz="22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066800" y="1828800"/>
            <a:ext cx="7162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/>
              <a:t>ХМЛ - клональное заболевание ассоциированное с </a:t>
            </a:r>
            <a:r>
              <a:rPr lang="da-DK" sz="4000" b="1"/>
              <a:t>Ph</a:t>
            </a:r>
            <a:r>
              <a:rPr lang="ru-RU" sz="4000" b="1"/>
              <a:t>-хромосомой</a:t>
            </a:r>
            <a:r>
              <a:rPr lang="da-DK" sz="4000" b="1"/>
              <a:t> </a:t>
            </a:r>
            <a:r>
              <a:rPr lang="ru-RU" sz="4000" b="1"/>
              <a:t>и</a:t>
            </a:r>
            <a:r>
              <a:rPr lang="da-DK" sz="4000" b="1"/>
              <a:t>/</a:t>
            </a:r>
            <a:r>
              <a:rPr lang="ru-RU" sz="4000" b="1"/>
              <a:t>или</a:t>
            </a:r>
            <a:r>
              <a:rPr lang="da-DK" sz="4000" b="1"/>
              <a:t> </a:t>
            </a:r>
            <a:r>
              <a:rPr lang="ru-RU" sz="4000" b="1"/>
              <a:t>слияния генов </a:t>
            </a:r>
            <a:r>
              <a:rPr lang="da-DK" sz="4000" b="1"/>
              <a:t>BCR/ABL </a:t>
            </a:r>
          </a:p>
        </p:txBody>
      </p:sp>
    </p:spTree>
    <p:extLst>
      <p:ext uri="{BB962C8B-B14F-4D97-AF65-F5344CB8AC3E}">
        <p14:creationId xmlns:p14="http://schemas.microsoft.com/office/powerpoint/2010/main" val="2555008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1474788"/>
            <a:ext cx="9144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US" sz="2600" b="1">
              <a:solidFill>
                <a:schemeClr val="bg2"/>
              </a:solidFill>
              <a:latin typeface="Arial "/>
            </a:endParaRPr>
          </a:p>
          <a:p>
            <a:pPr algn="ctr"/>
            <a:r>
              <a:rPr lang="ru-RU" sz="2000" b="1">
                <a:solidFill>
                  <a:schemeClr val="bg2"/>
                </a:solidFill>
                <a:latin typeface="Arial "/>
              </a:rPr>
              <a:t>(</a:t>
            </a:r>
            <a:r>
              <a:rPr lang="en-US" sz="2000" b="1">
                <a:solidFill>
                  <a:schemeClr val="bg2"/>
                </a:solidFill>
                <a:latin typeface="Arial "/>
              </a:rPr>
              <a:t>P.Nowell, D.Hungerford, 1960)</a:t>
            </a:r>
            <a:endParaRPr lang="ru-RU" sz="2000" b="1">
              <a:solidFill>
                <a:schemeClr val="bg2"/>
              </a:solidFill>
              <a:latin typeface="Arial "/>
            </a:endParaRPr>
          </a:p>
        </p:txBody>
      </p:sp>
      <p:graphicFrame>
        <p:nvGraphicFramePr>
          <p:cNvPr id="8195" name="Object 2"/>
          <p:cNvGraphicFramePr>
            <a:graphicFrameLocks/>
          </p:cNvGraphicFramePr>
          <p:nvPr/>
        </p:nvGraphicFramePr>
        <p:xfrm>
          <a:off x="1403350" y="2276475"/>
          <a:ext cx="6551613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Image" r:id="rId3" imgW="5359400" imgH="3841750" progId="Photoshop.Image.4">
                  <p:embed/>
                </p:oleObj>
              </mc:Choice>
              <mc:Fallback>
                <p:oleObj name="Image" r:id="rId3" imgW="5359400" imgH="3841750" progId="Photoshop.Image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76475"/>
                        <a:ext cx="6551613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860925" y="5300663"/>
            <a:ext cx="714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195513" y="6165850"/>
            <a:ext cx="462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b="1">
                <a:solidFill>
                  <a:schemeClr val="bg2"/>
                </a:solidFill>
                <a:latin typeface="Verdana" pitchFamily="34" charset="0"/>
              </a:rPr>
              <a:t>Филадельфийская хромосома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0" y="13970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000" b="1">
                <a:solidFill>
                  <a:srgbClr val="663300"/>
                </a:solidFill>
              </a:rPr>
              <a:t>Первое онкологическое заболевание при котором найдена специфическая  хромосомная поломка</a:t>
            </a:r>
          </a:p>
          <a:p>
            <a:pPr algn="ctr"/>
            <a:endParaRPr lang="ru-RU" sz="30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</a:rPr>
              <a:t>ХМЛ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90800" y="990600"/>
            <a:ext cx="408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>
                <a:solidFill>
                  <a:srgbClr val="663300"/>
                </a:solidFill>
                <a:latin typeface="Verdana" pitchFamily="34" charset="0"/>
              </a:rPr>
              <a:t>Фазы заболевания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19125" y="2463800"/>
            <a:ext cx="0" cy="1676400"/>
          </a:xfrm>
          <a:prstGeom prst="line">
            <a:avLst/>
          </a:prstGeom>
          <a:noFill/>
          <a:ln w="38100">
            <a:solidFill>
              <a:srgbClr val="FF6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192588" y="2420938"/>
            <a:ext cx="0" cy="1676400"/>
          </a:xfrm>
          <a:prstGeom prst="line">
            <a:avLst/>
          </a:prstGeom>
          <a:noFill/>
          <a:ln w="38100">
            <a:solidFill>
              <a:srgbClr val="FF6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19125" y="3987800"/>
            <a:ext cx="7605713" cy="685800"/>
          </a:xfrm>
          <a:prstGeom prst="rightArrow">
            <a:avLst>
              <a:gd name="adj1" fmla="val 65741"/>
              <a:gd name="adj2" fmla="val 128206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Verdana" pitchFamily="34" charset="0"/>
              </a:rPr>
              <a:t>ХМЛ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621463" y="2463800"/>
            <a:ext cx="0" cy="1676400"/>
          </a:xfrm>
          <a:prstGeom prst="line">
            <a:avLst/>
          </a:prstGeom>
          <a:noFill/>
          <a:ln w="28575">
            <a:solidFill>
              <a:srgbClr val="FF6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8224838" y="2420938"/>
            <a:ext cx="0" cy="1905000"/>
          </a:xfrm>
          <a:prstGeom prst="line">
            <a:avLst/>
          </a:prstGeom>
          <a:noFill/>
          <a:ln w="28575">
            <a:solidFill>
              <a:srgbClr val="FF62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71525" y="3225800"/>
            <a:ext cx="3429000" cy="0"/>
          </a:xfrm>
          <a:prstGeom prst="line">
            <a:avLst/>
          </a:prstGeom>
          <a:noFill/>
          <a:ln w="349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95325" y="2505075"/>
            <a:ext cx="292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b="1">
                <a:solidFill>
                  <a:srgbClr val="663300"/>
                </a:solidFill>
                <a:latin typeface="Verdana" pitchFamily="34" charset="0"/>
              </a:rPr>
              <a:t>Хроническая фаза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335463" y="3213100"/>
            <a:ext cx="2160587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697663" y="3225800"/>
            <a:ext cx="1295400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489450" y="2546350"/>
            <a:ext cx="2092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000" b="1">
                <a:solidFill>
                  <a:srgbClr val="663300"/>
                </a:solidFill>
                <a:latin typeface="Verdana" pitchFamily="34" charset="0"/>
              </a:rPr>
              <a:t>Фаза </a:t>
            </a:r>
          </a:p>
          <a:p>
            <a:pPr>
              <a:lnSpc>
                <a:spcPct val="70000"/>
              </a:lnSpc>
            </a:pPr>
            <a:r>
              <a:rPr lang="ru-RU" sz="2000" b="1">
                <a:solidFill>
                  <a:srgbClr val="663300"/>
                </a:solidFill>
                <a:latin typeface="Verdana" pitchFamily="34" charset="0"/>
              </a:rPr>
              <a:t>акселерации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371600" y="3429000"/>
            <a:ext cx="2066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 dirty="0">
                <a:latin typeface="Verdana" pitchFamily="34" charset="0"/>
              </a:rPr>
              <a:t>42-55 </a:t>
            </a:r>
            <a:r>
              <a:rPr lang="ru-RU" sz="2400" b="1" dirty="0" err="1">
                <a:latin typeface="Verdana" pitchFamily="34" charset="0"/>
              </a:rPr>
              <a:t>мес</a:t>
            </a:r>
            <a:r>
              <a:rPr lang="ru-RU" sz="2400" b="1" dirty="0">
                <a:latin typeface="Verdana" pitchFamily="34" charset="0"/>
              </a:rPr>
              <a:t> </a:t>
            </a:r>
          </a:p>
          <a:p>
            <a:r>
              <a:rPr lang="ru-RU" sz="2400" b="1" dirty="0">
                <a:latin typeface="Verdana" pitchFamily="34" charset="0"/>
              </a:rPr>
              <a:t>5-6 лет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572000" y="340995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 dirty="0">
                <a:latin typeface="Verdana" pitchFamily="34" charset="0"/>
              </a:rPr>
              <a:t>3-18 </a:t>
            </a:r>
            <a:r>
              <a:rPr lang="ru-RU" sz="2400" b="1" dirty="0" err="1">
                <a:latin typeface="Verdana" pitchFamily="34" charset="0"/>
              </a:rPr>
              <a:t>мес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697663" y="2459038"/>
            <a:ext cx="1619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000" b="1">
                <a:solidFill>
                  <a:srgbClr val="663300"/>
                </a:solidFill>
                <a:latin typeface="Verdana" pitchFamily="34" charset="0"/>
              </a:rPr>
              <a:t>Бластный</a:t>
            </a:r>
          </a:p>
          <a:p>
            <a:r>
              <a:rPr lang="ru-RU" sz="2000" b="1">
                <a:solidFill>
                  <a:srgbClr val="663300"/>
                </a:solidFill>
                <a:latin typeface="Verdana" pitchFamily="34" charset="0"/>
              </a:rPr>
              <a:t> криз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643688" y="3429000"/>
            <a:ext cx="150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400" b="1" dirty="0">
                <a:latin typeface="Verdana" pitchFamily="34" charset="0"/>
              </a:rPr>
              <a:t>3-9 </a:t>
            </a:r>
            <a:r>
              <a:rPr lang="ru-RU" sz="2400" b="1" dirty="0" err="1">
                <a:latin typeface="Verdana" pitchFamily="34" charset="0"/>
              </a:rPr>
              <a:t>мес</a:t>
            </a:r>
            <a:endParaRPr lang="ru-RU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0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</a:rPr>
              <a:t>ХМЛ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55650" y="2032000"/>
            <a:ext cx="799306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 "/>
              </a:rPr>
              <a:t>Около 85% всех выявленных случаев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 "/>
              </a:rPr>
              <a:t>Выявляется случайно у 30-50%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 "/>
              </a:rPr>
              <a:t>Тяжесть в левом подреберье</a:t>
            </a:r>
            <a:endParaRPr lang="en-US" sz="2000" b="1" dirty="0">
              <a:solidFill>
                <a:srgbClr val="00B050"/>
              </a:solidFill>
              <a:latin typeface="Arial 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 err="1">
                <a:solidFill>
                  <a:srgbClr val="00B050"/>
                </a:solidFill>
                <a:latin typeface="Arial "/>
              </a:rPr>
              <a:t>Гепатоспленомегалия</a:t>
            </a:r>
            <a:endParaRPr lang="ru-RU" sz="2000" b="1" dirty="0">
              <a:solidFill>
                <a:srgbClr val="00B050"/>
              </a:solidFill>
              <a:latin typeface="Arial 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  <a:latin typeface="Arial "/>
              </a:rPr>
              <a:t>Утомляемость, похудание, бледность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 err="1">
                <a:solidFill>
                  <a:srgbClr val="00B050"/>
                </a:solidFill>
              </a:rPr>
              <a:t>Гиперлейкоцитоз</a:t>
            </a:r>
            <a:r>
              <a:rPr lang="ru-RU" sz="2000" b="1" dirty="0">
                <a:solidFill>
                  <a:srgbClr val="00B050"/>
                </a:solidFill>
              </a:rPr>
              <a:t> с «левым» сдвигом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Базофилия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 err="1">
                <a:solidFill>
                  <a:srgbClr val="00B050"/>
                </a:solidFill>
              </a:rPr>
              <a:t>Эозинофилия</a:t>
            </a:r>
            <a:endParaRPr lang="ru-RU" sz="2000" b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u="sng" dirty="0">
                <a:solidFill>
                  <a:srgbClr val="00B050"/>
                </a:solidFill>
              </a:rPr>
              <a:t>Нет </a:t>
            </a:r>
            <a:r>
              <a:rPr lang="ru-RU" sz="2000" b="1" u="sng" dirty="0" err="1">
                <a:solidFill>
                  <a:srgbClr val="00B050"/>
                </a:solidFill>
              </a:rPr>
              <a:t>моноцитоза</a:t>
            </a:r>
            <a:endParaRPr lang="ru-RU" sz="2000" b="1" u="sng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 err="1">
                <a:solidFill>
                  <a:srgbClr val="00B050"/>
                </a:solidFill>
              </a:rPr>
              <a:t>Гипертромбоцитоз</a:t>
            </a:r>
            <a:endParaRPr lang="ru-RU" sz="2000" b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>
                <a:solidFill>
                  <a:srgbClr val="00B050"/>
                </a:solidFill>
              </a:rPr>
              <a:t>Анемия 30-50%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2000" b="1" dirty="0" err="1">
                <a:solidFill>
                  <a:srgbClr val="00B050"/>
                </a:solidFill>
              </a:rPr>
              <a:t>Бластоз</a:t>
            </a:r>
            <a:r>
              <a:rPr lang="ru-RU" sz="2000" b="1" dirty="0">
                <a:solidFill>
                  <a:srgbClr val="00B050"/>
                </a:solidFill>
              </a:rPr>
              <a:t> в периферической крови   </a:t>
            </a:r>
            <a:r>
              <a:rPr lang="en-US" sz="2000" b="1" dirty="0">
                <a:solidFill>
                  <a:srgbClr val="00B050"/>
                </a:solidFill>
              </a:rPr>
              <a:t>&lt; 5%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000" b="1" dirty="0" err="1">
                <a:solidFill>
                  <a:srgbClr val="00B050"/>
                </a:solidFill>
              </a:rPr>
              <a:t>Бластоз</a:t>
            </a:r>
            <a:r>
              <a:rPr lang="en-US" sz="2000" b="1" dirty="0">
                <a:solidFill>
                  <a:srgbClr val="00B050"/>
                </a:solidFill>
              </a:rPr>
              <a:t> в к/м  &lt; 10%</a:t>
            </a:r>
            <a:endParaRPr lang="ru-RU" sz="2000" b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  <a:buFontTx/>
              <a:buChar char="•"/>
            </a:pPr>
            <a:endParaRPr lang="ru-RU" sz="2000" b="1" dirty="0">
              <a:solidFill>
                <a:schemeClr val="bg2"/>
              </a:solidFill>
              <a:latin typeface="Arial 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00338" y="1484313"/>
            <a:ext cx="3459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>
                <a:solidFill>
                  <a:srgbClr val="663300"/>
                </a:solidFill>
                <a:latin typeface="Arial "/>
              </a:rPr>
              <a:t>Хроническая фаза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09800" y="9144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sz="3200" b="1">
                <a:solidFill>
                  <a:srgbClr val="663300"/>
                </a:solidFill>
              </a:rPr>
              <a:t>Клиническая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22908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989138"/>
            <a:ext cx="3544888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chemeClr val="bg1"/>
                </a:solidFill>
                <a:latin typeface="Verdana" pitchFamily="34" charset="0"/>
              </a:rPr>
              <a:t>ХМЛ </a:t>
            </a:r>
          </a:p>
        </p:txBody>
      </p:sp>
      <p:pic>
        <p:nvPicPr>
          <p:cNvPr id="13315" name="Picture 3" descr="10020_Sl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r="12125"/>
          <a:stretch>
            <a:fillRect/>
          </a:stretch>
        </p:blipFill>
        <p:spPr bwMode="auto">
          <a:xfrm>
            <a:off x="4733925" y="1989138"/>
            <a:ext cx="3587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914400"/>
            <a:ext cx="7156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>
                <a:solidFill>
                  <a:srgbClr val="663300"/>
                </a:solidFill>
              </a:rPr>
              <a:t>Хронический миелоидный лейкоз</a:t>
            </a:r>
            <a:r>
              <a:rPr lang="ru-RU" sz="3200"/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7950" y="6477000"/>
            <a:ext cx="6329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>
                <a:solidFill>
                  <a:srgbClr val="F08F00"/>
                </a:solidFill>
              </a:rPr>
              <a:t>Courtesy of John K. Choi, MD, PhD, University of Pennsylvania.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900113" y="6223000"/>
            <a:ext cx="345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Нормальный ОАК</a:t>
            </a:r>
            <a:endParaRPr lang="en-US" b="1">
              <a:solidFill>
                <a:srgbClr val="663300"/>
              </a:solidFill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787900" y="6223000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ХМЛ хроническая фаза</a:t>
            </a:r>
            <a:endParaRPr lang="en-US" b="1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600" smtClean="0"/>
              <a:t>`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676400" y="1397000"/>
            <a:ext cx="7162800" cy="1930400"/>
          </a:xfrm>
        </p:spPr>
        <p:txBody>
          <a:bodyPr>
            <a:no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ХРОНИЧЕСКИЙ ЛИМФОЛЕЙКОЗ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052513"/>
            <a:ext cx="8748712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bg2"/>
                </a:solidFill>
                <a:latin typeface="Arial "/>
              </a:rPr>
              <a:t>		</a:t>
            </a:r>
            <a:endParaRPr lang="ru-RU" sz="3200" b="1" dirty="0">
              <a:solidFill>
                <a:schemeClr val="bg2"/>
              </a:solidFill>
              <a:latin typeface="Arial 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Предположительный диагноз</a:t>
            </a:r>
          </a:p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- клиническая картина -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спленомегалия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- гематологическая картина- лейкоцитоз со сдвигом влево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Окончательный диагноз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обнаружение t(9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;22)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и/или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bcr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abl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30000"/>
              </a:lnSpc>
            </a:pPr>
            <a:r>
              <a:rPr lang="ru-RU" sz="2800" b="1" u="sng" dirty="0">
                <a:solidFill>
                  <a:srgbClr val="FF0000"/>
                </a:solidFill>
                <a:latin typeface="Arial "/>
              </a:rPr>
              <a:t>Без обнаружения </a:t>
            </a:r>
            <a:r>
              <a:rPr lang="ru-RU" sz="2800" b="1" u="sng" dirty="0">
                <a:solidFill>
                  <a:srgbClr val="FF0000"/>
                </a:solidFill>
              </a:rPr>
              <a:t>t(9</a:t>
            </a:r>
            <a:r>
              <a:rPr lang="en-US" sz="2800" b="1" u="sng" dirty="0">
                <a:solidFill>
                  <a:srgbClr val="FF0000"/>
                </a:solidFill>
              </a:rPr>
              <a:t>;22)  </a:t>
            </a:r>
            <a:r>
              <a:rPr lang="ru-RU" sz="2800" b="1" u="sng" dirty="0">
                <a:solidFill>
                  <a:srgbClr val="FF0000"/>
                </a:solidFill>
              </a:rPr>
              <a:t>и/или </a:t>
            </a:r>
            <a:r>
              <a:rPr lang="en-US" sz="2800" b="1" u="sng" dirty="0" err="1">
                <a:solidFill>
                  <a:srgbClr val="FF0000"/>
                </a:solidFill>
              </a:rPr>
              <a:t>bcr</a:t>
            </a:r>
            <a:r>
              <a:rPr lang="ru-RU" sz="2800" b="1" u="sng" dirty="0">
                <a:solidFill>
                  <a:srgbClr val="FF0000"/>
                </a:solidFill>
              </a:rPr>
              <a:t>-</a:t>
            </a:r>
            <a:r>
              <a:rPr lang="en-US" sz="2800" b="1" u="sng" dirty="0" err="1">
                <a:solidFill>
                  <a:srgbClr val="FF0000"/>
                </a:solidFill>
              </a:rPr>
              <a:t>abl</a:t>
            </a:r>
            <a:r>
              <a:rPr lang="ru-RU" sz="2800" b="1" u="sng" dirty="0">
                <a:solidFill>
                  <a:srgbClr val="FF0000"/>
                </a:solidFill>
              </a:rPr>
              <a:t> </a:t>
            </a:r>
            <a:br>
              <a:rPr lang="ru-RU" sz="2800" b="1" u="sng" dirty="0">
                <a:solidFill>
                  <a:srgbClr val="FF0000"/>
                </a:solidFill>
              </a:rPr>
            </a:br>
            <a:r>
              <a:rPr lang="ru-RU" sz="2800" b="1" u="sng" dirty="0">
                <a:solidFill>
                  <a:srgbClr val="FF0000"/>
                </a:solidFill>
              </a:rPr>
              <a:t>диагноз ХМЛ не правомочен !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438400" y="457200"/>
            <a:ext cx="428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rgbClr val="663300"/>
                </a:solidFill>
              </a:rPr>
              <a:t>ДИАГНОСТИКА ХМЛ</a:t>
            </a:r>
          </a:p>
        </p:txBody>
      </p:sp>
    </p:spTree>
    <p:extLst>
      <p:ext uri="{BB962C8B-B14F-4D97-AF65-F5344CB8AC3E}">
        <p14:creationId xmlns:p14="http://schemas.microsoft.com/office/powerpoint/2010/main" val="21674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87450" y="1724025"/>
            <a:ext cx="74168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Цель: обнаружение t(9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;22)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и/или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bcr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-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abl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30000"/>
              </a:lnSpc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buFontTx/>
              <a:buChar char="•"/>
            </a:pP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Стандартная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цитогенетика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FISH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PCR (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Полимеразная цепная реакция)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ru-RU" sz="2800" b="1" dirty="0">
              <a:solidFill>
                <a:schemeClr val="bg2"/>
              </a:solidFill>
              <a:latin typeface="Arial 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86200" y="350838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>
                <a:solidFill>
                  <a:schemeClr val="bg1"/>
                </a:solidFill>
                <a:latin typeface="Verdana" pitchFamily="34" charset="0"/>
              </a:rPr>
              <a:t>ХМЛ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685800"/>
            <a:ext cx="9324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>
                <a:solidFill>
                  <a:srgbClr val="FF0000"/>
                </a:solidFill>
              </a:rPr>
              <a:t>Цитогенетические методы </a:t>
            </a:r>
            <a:r>
              <a:rPr lang="ru-RU" sz="3200" b="1">
                <a:solidFill>
                  <a:srgbClr val="663300"/>
                </a:solidFill>
              </a:rPr>
              <a:t>диагностики ХМЛ</a:t>
            </a:r>
            <a:r>
              <a:rPr lang="ru-RU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9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58888" y="692150"/>
            <a:ext cx="1140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>
                <a:solidFill>
                  <a:srgbClr val="663300"/>
                </a:solidFill>
              </a:rPr>
              <a:t>Стандартная цитогенетика</a:t>
            </a:r>
            <a:endParaRPr lang="en-US" sz="3200" b="1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42938" y="1466850"/>
            <a:ext cx="85010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</a:pPr>
            <a:endParaRPr lang="ru-RU" sz="3200" b="1">
              <a:solidFill>
                <a:srgbClr val="F08F00"/>
              </a:solidFill>
            </a:endParaRPr>
          </a:p>
        </p:txBody>
      </p:sp>
      <p:grpSp>
        <p:nvGrpSpPr>
          <p:cNvPr id="20484" name="Group 4"/>
          <p:cNvGrpSpPr>
            <a:grpSpLocks noChangeAspect="1"/>
          </p:cNvGrpSpPr>
          <p:nvPr/>
        </p:nvGrpSpPr>
        <p:grpSpPr bwMode="auto">
          <a:xfrm>
            <a:off x="1403350" y="1519238"/>
            <a:ext cx="6194425" cy="3854450"/>
            <a:chOff x="703" y="1071"/>
            <a:chExt cx="4582" cy="2993"/>
          </a:xfrm>
        </p:grpSpPr>
        <p:sp>
          <p:nvSpPr>
            <p:cNvPr id="20487" name="AutoShape 5"/>
            <p:cNvSpPr>
              <a:spLocks noChangeAspect="1" noChangeArrowheads="1" noTextEdit="1"/>
            </p:cNvSpPr>
            <p:nvPr/>
          </p:nvSpPr>
          <p:spPr bwMode="auto">
            <a:xfrm>
              <a:off x="703" y="1071"/>
              <a:ext cx="4582" cy="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048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071"/>
              <a:ext cx="4590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5373688"/>
            <a:ext cx="84978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Ph </a:t>
            </a:r>
            <a:r>
              <a:rPr lang="ru-RU" sz="2000" b="1">
                <a:solidFill>
                  <a:schemeClr val="bg2"/>
                </a:solidFill>
              </a:rPr>
              <a:t>хромосома </a:t>
            </a:r>
            <a:r>
              <a:rPr lang="en-US" sz="2000" b="1">
                <a:solidFill>
                  <a:schemeClr val="bg2"/>
                </a:solidFill>
              </a:rPr>
              <a:t>t (9;22) </a:t>
            </a:r>
            <a:r>
              <a:rPr lang="ru-RU" sz="2000" b="1">
                <a:solidFill>
                  <a:schemeClr val="bg2"/>
                </a:solidFill>
              </a:rPr>
              <a:t>выявляется у 100% пациентов с ХМЛ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Возможно выявление дополнительных хромосомных аномалий</a:t>
            </a:r>
            <a:endParaRPr lang="en-US" sz="2000" b="1">
              <a:solidFill>
                <a:schemeClr val="bg2"/>
              </a:solidFill>
            </a:endParaRP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716463" y="4292600"/>
            <a:ext cx="71437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2948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2060575"/>
            <a:ext cx="9144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40000"/>
              </a:lnSpc>
              <a:buFontTx/>
              <a:buChar char="•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Бусульфан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Гидроксимочевина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Интерферон-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  <a:sym typeface="Symbol" pitchFamily="18" charset="2"/>
              </a:rPr>
              <a:t>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Аллогенная  ТГСК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800" b="1" dirty="0" err="1">
                <a:solidFill>
                  <a:srgbClr val="FF0000"/>
                </a:solidFill>
                <a:latin typeface="Arial "/>
              </a:rPr>
              <a:t>Иматиниб</a:t>
            </a:r>
            <a:r>
              <a:rPr lang="ru-RU" sz="28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(ингибитор тирозин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киназы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Ингибиторы ТК 2-го поколения (</a:t>
            </a:r>
            <a:r>
              <a:rPr lang="ru-RU" sz="2800" b="1" dirty="0" err="1">
                <a:solidFill>
                  <a:srgbClr val="FF0000"/>
                </a:solidFill>
                <a:latin typeface="Arial "/>
              </a:rPr>
              <a:t>Нилотиниб</a:t>
            </a:r>
            <a:r>
              <a:rPr lang="ru-RU" sz="2800" b="1" dirty="0">
                <a:solidFill>
                  <a:srgbClr val="FF0000"/>
                </a:solidFill>
                <a:latin typeface="Arial 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Arial "/>
              </a:rPr>
              <a:t>Дазатиниб</a:t>
            </a:r>
            <a:r>
              <a:rPr lang="ru-RU" sz="2800" b="1" dirty="0">
                <a:solidFill>
                  <a:srgbClr val="FF0000"/>
                </a:solidFill>
                <a:latin typeface="Arial "/>
              </a:rPr>
              <a:t>)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ИТК 3 линии -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"/>
              </a:rPr>
              <a:t>панатиниб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ru-RU" sz="2800" b="1" dirty="0">
              <a:solidFill>
                <a:schemeClr val="bg2"/>
              </a:solidFill>
              <a:latin typeface="Arial 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ru-RU" sz="2800" dirty="0">
              <a:solidFill>
                <a:schemeClr val="bg2"/>
              </a:solidFill>
              <a:latin typeface="Arial 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4213" y="404813"/>
            <a:ext cx="7267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ru-RU" sz="3600" b="1">
                <a:solidFill>
                  <a:srgbClr val="663300"/>
                </a:solidFill>
              </a:rPr>
              <a:t>Методы терапии </a:t>
            </a:r>
          </a:p>
          <a:p>
            <a:pPr algn="ctr" eaLnBrk="0" hangingPunct="0">
              <a:lnSpc>
                <a:spcPct val="140000"/>
              </a:lnSpc>
            </a:pPr>
            <a:r>
              <a:rPr lang="ru-RU" sz="3600" b="1">
                <a:solidFill>
                  <a:srgbClr val="663300"/>
                </a:solidFill>
              </a:rPr>
              <a:t>(в историческом порядке)</a:t>
            </a:r>
          </a:p>
        </p:txBody>
      </p:sp>
    </p:spTree>
    <p:extLst>
      <p:ext uri="{BB962C8B-B14F-4D97-AF65-F5344CB8AC3E}">
        <p14:creationId xmlns:p14="http://schemas.microsoft.com/office/powerpoint/2010/main" val="341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dirty="0" err="1">
                <a:solidFill>
                  <a:srgbClr val="FF0000"/>
                </a:solidFill>
                <a:latin typeface="Arial" pitchFamily="34" charset="0"/>
              </a:rPr>
              <a:t>Иматиниб</a:t>
            </a:r>
            <a:r>
              <a:rPr lang="da-DK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ГЛИВЕК , </a:t>
            </a:r>
            <a:r>
              <a:rPr lang="ru-RU" sz="2800" dirty="0" err="1" smtClean="0">
                <a:solidFill>
                  <a:srgbClr val="FF0000"/>
                </a:solidFill>
              </a:rPr>
              <a:t>филохромин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имоглив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неопакс</a:t>
            </a:r>
            <a:r>
              <a:rPr lang="ru-RU" sz="2800" dirty="0" smtClean="0">
                <a:solidFill>
                  <a:srgbClr val="FF0000"/>
                </a:solidFill>
              </a:rPr>
              <a:t> и др. </a:t>
            </a:r>
          </a:p>
          <a:p>
            <a:pPr>
              <a:defRPr/>
            </a:pPr>
            <a:r>
              <a:rPr lang="ru-RU" sz="2800" dirty="0" smtClean="0">
                <a:latin typeface="Arial" pitchFamily="34" charset="0"/>
              </a:rPr>
              <a:t>селективный </a:t>
            </a:r>
            <a:r>
              <a:rPr lang="ru-RU" sz="2800" dirty="0">
                <a:latin typeface="Arial" pitchFamily="34" charset="0"/>
              </a:rPr>
              <a:t>ингибитор аномального белка </a:t>
            </a:r>
            <a:r>
              <a:rPr lang="da-DK" sz="2800" dirty="0">
                <a:latin typeface="Arial" pitchFamily="34" charset="0"/>
                <a:cs typeface="Arial" pitchFamily="34" charset="0"/>
              </a:rPr>
              <a:t>bcr/abl </a:t>
            </a:r>
            <a:r>
              <a:rPr lang="ru-RU" sz="2800" dirty="0">
                <a:latin typeface="Arial" pitchFamily="34" charset="0"/>
              </a:rPr>
              <a:t>тирозин </a:t>
            </a:r>
            <a:r>
              <a:rPr lang="ru-RU" sz="2800" dirty="0" err="1">
                <a:latin typeface="Arial" pitchFamily="34" charset="0"/>
              </a:rPr>
              <a:t>киназы</a:t>
            </a:r>
            <a:r>
              <a:rPr lang="da-DK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dirty="0">
                <a:latin typeface="Arial" pitchFamily="34" charset="0"/>
              </a:rPr>
              <a:t>Вызывает гибель клеток содержащих </a:t>
            </a:r>
            <a:r>
              <a:rPr lang="da-DK" sz="2800" dirty="0">
                <a:latin typeface="Arial" pitchFamily="34" charset="0"/>
                <a:cs typeface="Arial" pitchFamily="34" charset="0"/>
              </a:rPr>
              <a:t>Ph</a:t>
            </a:r>
            <a:r>
              <a:rPr lang="ru-RU" sz="2800" dirty="0">
                <a:latin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</a:rPr>
              <a:t>транслокацию</a:t>
            </a:r>
            <a:r>
              <a:rPr lang="da-DK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defRPr/>
            </a:pPr>
            <a:endParaRPr lang="ru-RU" sz="2800" dirty="0">
              <a:latin typeface="Arial" pitchFamily="34" charset="0"/>
            </a:endParaRPr>
          </a:p>
          <a:p>
            <a:pPr>
              <a:defRPr/>
            </a:pPr>
            <a:r>
              <a:rPr lang="ru-RU" sz="2800" dirty="0" smtClean="0">
                <a:latin typeface="Arial" pitchFamily="34" charset="0"/>
              </a:rPr>
              <a:t>с </a:t>
            </a:r>
            <a:r>
              <a:rPr lang="ru-RU" sz="2800" dirty="0">
                <a:latin typeface="Arial" pitchFamily="34" charset="0"/>
              </a:rPr>
              <a:t>полной гематологической и цитогенетической ремиссией на фоне минимальной токсичности</a:t>
            </a:r>
            <a:endParaRPr lang="da-DK" sz="28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/>
              <a:t>ХМЛ</a:t>
            </a:r>
            <a:r>
              <a:rPr lang="da-DK"/>
              <a:t> - </a:t>
            </a:r>
            <a:r>
              <a:rPr lang="ru-RU"/>
              <a:t>терапия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2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435975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4400" b="1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максимальное подавление/</a:t>
            </a:r>
            <a:r>
              <a:rPr lang="ru-RU" sz="4400" b="1" dirty="0" err="1" smtClean="0">
                <a:solidFill>
                  <a:srgbClr val="FF0000"/>
                </a:solidFill>
              </a:rPr>
              <a:t>эрадикация</a:t>
            </a:r>
            <a:r>
              <a:rPr lang="ru-RU" sz="4400" b="1" dirty="0" smtClean="0">
                <a:solidFill>
                  <a:srgbClr val="FF0000"/>
                </a:solidFill>
              </a:rPr>
              <a:t>  клона клеток, содержащих </a:t>
            </a:r>
            <a:r>
              <a:rPr lang="en-US" sz="4400" b="1" dirty="0" smtClean="0">
                <a:solidFill>
                  <a:srgbClr val="FF0000"/>
                </a:solidFill>
              </a:rPr>
              <a:t>Ph-</a:t>
            </a:r>
            <a:r>
              <a:rPr lang="ru-RU" sz="4400" b="1" dirty="0" smtClean="0">
                <a:solidFill>
                  <a:srgbClr val="FF0000"/>
                </a:solidFill>
              </a:rPr>
              <a:t> хромосому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663300"/>
                </a:solidFill>
              </a:rPr>
              <a:t>Основная цель современной терапии ХМЛ</a:t>
            </a:r>
            <a:endParaRPr lang="en-US" sz="4000" b="1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Дозирование «Гливека»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7244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Хроническая фаза ХМЛ – 400 мг/день</a:t>
            </a:r>
          </a:p>
          <a:p>
            <a:pPr>
              <a:defRPr/>
            </a:pPr>
            <a:r>
              <a:rPr lang="ru-RU" dirty="0"/>
              <a:t>Фаза акселерации ХМЛ – 600 мг/день </a:t>
            </a:r>
          </a:p>
          <a:p>
            <a:pPr>
              <a:defRPr/>
            </a:pPr>
            <a:r>
              <a:rPr lang="ru-RU" dirty="0"/>
              <a:t>Фаза </a:t>
            </a:r>
            <a:r>
              <a:rPr lang="ru-RU" dirty="0" err="1"/>
              <a:t>бластного</a:t>
            </a:r>
            <a:r>
              <a:rPr lang="ru-RU" dirty="0"/>
              <a:t> криза ХМЛ – 800 мг/день</a:t>
            </a:r>
          </a:p>
        </p:txBody>
      </p:sp>
    </p:spTree>
    <p:extLst>
      <p:ext uri="{BB962C8B-B14F-4D97-AF65-F5344CB8AC3E}">
        <p14:creationId xmlns:p14="http://schemas.microsoft.com/office/powerpoint/2010/main" val="9748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713788" cy="5040313"/>
          </a:xfrm>
        </p:spPr>
        <p:txBody>
          <a:bodyPr/>
          <a:lstStyle/>
          <a:p>
            <a:pPr>
              <a:defRPr/>
            </a:pPr>
            <a:r>
              <a:rPr lang="ru-RU"/>
              <a:t>лечение «Гливеком» при любом количестве лейкоцитов;</a:t>
            </a:r>
          </a:p>
          <a:p>
            <a:pPr>
              <a:defRPr/>
            </a:pPr>
            <a:r>
              <a:rPr lang="ru-RU"/>
              <a:t>сочетанный прием Гливек + Гидреа (1-3 недели) с постепенной отменой Гидреа при снижении числа лейкоцитов;</a:t>
            </a:r>
          </a:p>
          <a:p>
            <a:pPr>
              <a:defRPr/>
            </a:pPr>
            <a:r>
              <a:rPr lang="ru-RU"/>
              <a:t> обильное питье;</a:t>
            </a:r>
          </a:p>
          <a:p>
            <a:pPr>
              <a:defRPr/>
            </a:pPr>
            <a:r>
              <a:rPr lang="ru-RU"/>
              <a:t> аллопуринол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30213" y="404813"/>
            <a:ext cx="8713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>
                <a:solidFill>
                  <a:srgbClr val="FF0000"/>
                </a:solidFill>
              </a:rPr>
              <a:t>Гиперлейкоцитоз</a:t>
            </a:r>
          </a:p>
        </p:txBody>
      </p:sp>
    </p:spTree>
    <p:extLst>
      <p:ext uri="{BB962C8B-B14F-4D97-AF65-F5344CB8AC3E}">
        <p14:creationId xmlns:p14="http://schemas.microsoft.com/office/powerpoint/2010/main" val="28312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ru-RU" dirty="0"/>
              <a:t>Гематологические:</a:t>
            </a:r>
          </a:p>
          <a:p>
            <a:pPr marL="609600" indent="-609600">
              <a:defRPr/>
            </a:pPr>
            <a:r>
              <a:rPr lang="ru-RU" dirty="0" err="1"/>
              <a:t>Нейтропения</a:t>
            </a:r>
            <a:endParaRPr lang="ru-RU" dirty="0"/>
          </a:p>
          <a:p>
            <a:pPr marL="609600" indent="-609600">
              <a:defRPr/>
            </a:pPr>
            <a:r>
              <a:rPr lang="ru-RU" dirty="0" smtClean="0"/>
              <a:t>Тромбоцитопения</a:t>
            </a:r>
            <a:endParaRPr lang="ru-RU" dirty="0"/>
          </a:p>
          <a:p>
            <a:pPr marL="609600" indent="-609600">
              <a:buFontTx/>
              <a:buAutoNum type="arabicPeriod" startAt="2"/>
              <a:defRPr/>
            </a:pPr>
            <a:r>
              <a:rPr lang="ru-RU" dirty="0"/>
              <a:t>Не гематологические </a:t>
            </a:r>
          </a:p>
          <a:p>
            <a:pPr marL="609600" indent="-609600">
              <a:buFontTx/>
              <a:buNone/>
              <a:defRPr/>
            </a:pPr>
            <a:endParaRPr lang="ru-RU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Осложнения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32230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713788" cy="5400675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/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Тошнота -43%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Миалгия – 41%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Отеки – 39%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Диарея -39%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Сыпь, судороги мышц -26-50%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Боль в костях – 32-43%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/>
              <a:t> Головокружение – 10%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4000">
                <a:solidFill>
                  <a:srgbClr val="FF0000"/>
                </a:solidFill>
              </a:rPr>
              <a:t>Не гематологическая токсичность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5109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/>
          </p:cNvSpPr>
          <p:nvPr>
            <p:ph type="body" sz="half" idx="2"/>
          </p:nvPr>
        </p:nvSpPr>
        <p:spPr>
          <a:xfrm>
            <a:off x="609600" y="2006600"/>
            <a:ext cx="1600200" cy="3860800"/>
          </a:xfrm>
          <a:ln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FFFFFF"/>
                </a:solidFill>
              </a:rPr>
              <a:t>ХЛЛ – болезнь второй половины жизни. Частота ХЛЛ возрастает с возрастом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8077200" cy="1397000"/>
          </a:xfrm>
        </p:spPr>
        <p:txBody>
          <a:bodyPr/>
          <a:lstStyle/>
          <a:p>
            <a:pPr eaLnBrk="1" hangingPunct="1"/>
            <a:r>
              <a:rPr lang="ru-RU" sz="5400" dirty="0" smtClean="0"/>
              <a:t>Возраст</a:t>
            </a:r>
            <a:r>
              <a:rPr lang="ru-RU" dirty="0" smtClean="0"/>
              <a:t> – главный фактор риска</a:t>
            </a:r>
            <a:endParaRPr lang="en-US" dirty="0" smtClean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ph idx="1"/>
          </p:nvPr>
        </p:nvGraphicFramePr>
        <p:xfrm>
          <a:off x="2362200" y="19050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Grp="1"/>
          </p:cNvSpPr>
          <p:nvPr>
            <p:ph type="body" idx="4294967295"/>
          </p:nvPr>
        </p:nvSpPr>
        <p:spPr>
          <a:xfrm>
            <a:off x="0" y="1504950"/>
            <a:ext cx="1600200" cy="2895600"/>
          </a:xfrm>
          <a:ln>
            <a:headEnd/>
            <a:tailEnd/>
          </a:ln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dirty="0" smtClean="0">
                <a:solidFill>
                  <a:srgbClr val="FFFFFF"/>
                </a:solidFill>
              </a:rPr>
              <a:t>ХЛЛ – болезнь второй половины жизни. Частота ХЛЛ возрастает с возрастом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body" idx="4294967295"/>
          </p:nvPr>
        </p:nvSpPr>
        <p:spPr>
          <a:xfrm>
            <a:off x="0" y="1657350"/>
            <a:ext cx="1600200" cy="2895600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ХЛЛ – болезнь второй половины жизни. Частота ХЛЛ возрастает с возрастом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3400" y="3632200"/>
            <a:ext cx="6858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8077200" y="3583517"/>
            <a:ext cx="88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Россия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Европа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4275"/>
            <a:ext cx="1652587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53292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dirty="0"/>
              <a:t>1-й месяц – еженедельно</a:t>
            </a:r>
          </a:p>
          <a:p>
            <a:pPr>
              <a:buFontTx/>
              <a:buNone/>
              <a:defRPr/>
            </a:pPr>
            <a:r>
              <a:rPr lang="en-US" sz="3000" dirty="0" err="1"/>
              <a:t>Plt</a:t>
            </a:r>
            <a:r>
              <a:rPr lang="en-US" sz="3000" dirty="0"/>
              <a:t> &lt;100x10</a:t>
            </a:r>
            <a:r>
              <a:rPr lang="en-US" sz="3000" baseline="30000" dirty="0"/>
              <a:t>9</a:t>
            </a:r>
            <a:r>
              <a:rPr lang="en-US" sz="3000" dirty="0"/>
              <a:t>/</a:t>
            </a:r>
            <a:r>
              <a:rPr lang="ru-RU" sz="3000" dirty="0"/>
              <a:t>л                             еженедельно    </a:t>
            </a:r>
          </a:p>
          <a:p>
            <a:pPr>
              <a:buFontTx/>
              <a:buNone/>
              <a:defRPr/>
            </a:pPr>
            <a:r>
              <a:rPr lang="ru-RU" sz="3000" dirty="0"/>
              <a:t>нейтрофилы </a:t>
            </a:r>
            <a:r>
              <a:rPr lang="en-US" sz="3000" dirty="0"/>
              <a:t>&lt;1,5x10</a:t>
            </a:r>
            <a:r>
              <a:rPr lang="en-US" sz="3000" baseline="30000" dirty="0"/>
              <a:t>9</a:t>
            </a:r>
            <a:r>
              <a:rPr lang="en-US" sz="3000" dirty="0"/>
              <a:t>/</a:t>
            </a:r>
            <a:r>
              <a:rPr lang="ru-RU" sz="3000" dirty="0"/>
              <a:t>л</a:t>
            </a:r>
          </a:p>
          <a:p>
            <a:pPr>
              <a:buFontTx/>
              <a:buNone/>
              <a:defRPr/>
            </a:pPr>
            <a:r>
              <a:rPr lang="en-US" sz="3000" dirty="0" err="1"/>
              <a:t>Plt</a:t>
            </a:r>
            <a:r>
              <a:rPr lang="ru-RU" sz="3000" dirty="0"/>
              <a:t> </a:t>
            </a:r>
            <a:r>
              <a:rPr lang="en-US" sz="3000" dirty="0"/>
              <a:t>&gt;100x10</a:t>
            </a:r>
            <a:r>
              <a:rPr lang="en-US" sz="3000" baseline="30000" dirty="0"/>
              <a:t>9</a:t>
            </a:r>
            <a:r>
              <a:rPr lang="en-US" sz="3000" dirty="0"/>
              <a:t>/</a:t>
            </a:r>
            <a:r>
              <a:rPr lang="ru-RU" sz="3000" dirty="0"/>
              <a:t>л                           каждые 2 </a:t>
            </a:r>
            <a:r>
              <a:rPr lang="ru-RU" sz="3000" dirty="0" smtClean="0"/>
              <a:t>недели </a:t>
            </a:r>
            <a:endParaRPr lang="ru-RU" sz="3000" dirty="0"/>
          </a:p>
          <a:p>
            <a:pPr>
              <a:buFontTx/>
              <a:buNone/>
              <a:defRPr/>
            </a:pPr>
            <a:r>
              <a:rPr lang="ru-RU" sz="3000" dirty="0"/>
              <a:t>нейтрофилы </a:t>
            </a:r>
            <a:r>
              <a:rPr lang="en-US" sz="3000" dirty="0"/>
              <a:t>&gt;1,5x10</a:t>
            </a:r>
            <a:r>
              <a:rPr lang="en-US" sz="3000" baseline="30000" dirty="0"/>
              <a:t>9</a:t>
            </a:r>
            <a:r>
              <a:rPr lang="en-US" sz="3000" dirty="0"/>
              <a:t>/</a:t>
            </a:r>
            <a:r>
              <a:rPr lang="ru-RU" sz="3000" dirty="0"/>
              <a:t>л</a:t>
            </a:r>
          </a:p>
          <a:p>
            <a:pPr>
              <a:buFontTx/>
              <a:buNone/>
              <a:defRPr/>
            </a:pPr>
            <a:r>
              <a:rPr lang="ru-RU" sz="3000" dirty="0"/>
              <a:t>Биохимический анализ:</a:t>
            </a:r>
          </a:p>
          <a:p>
            <a:pPr>
              <a:buFontTx/>
              <a:buNone/>
              <a:defRPr/>
            </a:pPr>
            <a:r>
              <a:rPr lang="ru-RU" sz="3000" dirty="0" err="1"/>
              <a:t>трансаминазы</a:t>
            </a:r>
            <a:r>
              <a:rPr lang="ru-RU" sz="3000" dirty="0"/>
              <a:t> печени        2 раза в течении  1 мес. </a:t>
            </a:r>
            <a:endParaRPr lang="en-US" sz="3000" dirty="0"/>
          </a:p>
          <a:p>
            <a:pPr>
              <a:buFontTx/>
              <a:buNone/>
              <a:defRPr/>
            </a:pPr>
            <a:r>
              <a:rPr lang="ru-RU" sz="3000" dirty="0"/>
              <a:t>затем ежемесячно. </a:t>
            </a:r>
          </a:p>
          <a:p>
            <a:pPr>
              <a:buFontTx/>
              <a:buNone/>
              <a:defRPr/>
            </a:pPr>
            <a:r>
              <a:rPr lang="ru-RU" sz="3000" dirty="0"/>
              <a:t>                                             </a:t>
            </a:r>
          </a:p>
          <a:p>
            <a:pPr>
              <a:buFontTx/>
              <a:buNone/>
              <a:defRPr/>
            </a:pPr>
            <a:endParaRPr lang="ru-RU" sz="3000" dirty="0"/>
          </a:p>
          <a:p>
            <a:pPr>
              <a:buFontTx/>
              <a:buNone/>
              <a:defRPr/>
            </a:pPr>
            <a:endParaRPr lang="ru-RU" sz="3000" dirty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Анализы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4211638" y="1916113"/>
            <a:ext cx="73025" cy="936625"/>
          </a:xfrm>
          <a:prstGeom prst="rightBrace">
            <a:avLst>
              <a:gd name="adj1" fmla="val 106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356100" y="22050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4211638" y="2997200"/>
            <a:ext cx="73025" cy="936625"/>
          </a:xfrm>
          <a:prstGeom prst="rightBrace">
            <a:avLst>
              <a:gd name="adj1" fmla="val 106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356100" y="32845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924300" y="49418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95400"/>
            <a:ext cx="8893175" cy="537368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800" dirty="0">
                <a:solidFill>
                  <a:srgbClr val="0070C0"/>
                </a:solidFill>
              </a:rPr>
              <a:t>Перерыв в терапии </a:t>
            </a:r>
            <a:r>
              <a:rPr lang="ru-RU" sz="2800" dirty="0"/>
              <a:t>- развитие токсичности 3-4 ст. </a:t>
            </a:r>
          </a:p>
          <a:p>
            <a:pPr>
              <a:defRPr/>
            </a:pPr>
            <a:r>
              <a:rPr lang="ru-RU" sz="2800" dirty="0"/>
              <a:t>гранулоциты </a:t>
            </a:r>
            <a:r>
              <a:rPr lang="en-US" sz="2800" dirty="0"/>
              <a:t>&lt;</a:t>
            </a:r>
            <a:r>
              <a:rPr lang="ru-RU" sz="2800" dirty="0"/>
              <a:t> </a:t>
            </a:r>
            <a:r>
              <a:rPr lang="en-US" sz="2800" dirty="0"/>
              <a:t>1,0x10</a:t>
            </a:r>
            <a:r>
              <a:rPr lang="en-US" sz="2800" baseline="40000" dirty="0"/>
              <a:t>9</a:t>
            </a:r>
            <a:r>
              <a:rPr lang="ru-RU" sz="2800" dirty="0"/>
              <a:t>/л;</a:t>
            </a:r>
          </a:p>
          <a:p>
            <a:pPr>
              <a:defRPr/>
            </a:pPr>
            <a:r>
              <a:rPr lang="ru-RU" sz="2800" dirty="0"/>
              <a:t>тромбоциты </a:t>
            </a:r>
            <a:r>
              <a:rPr lang="en-US" sz="2800" dirty="0"/>
              <a:t>&lt;</a:t>
            </a:r>
            <a:r>
              <a:rPr lang="ru-RU" sz="2800" dirty="0"/>
              <a:t> </a:t>
            </a:r>
            <a:r>
              <a:rPr lang="en-US" sz="2800" dirty="0"/>
              <a:t>50x10</a:t>
            </a:r>
            <a:r>
              <a:rPr lang="en-US" sz="2800" baseline="40000" dirty="0"/>
              <a:t>9</a:t>
            </a:r>
            <a:r>
              <a:rPr lang="ru-RU" sz="2800" dirty="0"/>
              <a:t>/л;</a:t>
            </a:r>
          </a:p>
          <a:p>
            <a:pPr>
              <a:defRPr/>
            </a:pPr>
            <a:r>
              <a:rPr lang="ru-RU" sz="2800" dirty="0"/>
              <a:t>повышение </a:t>
            </a:r>
            <a:r>
              <a:rPr lang="ru-RU" sz="2800" dirty="0" err="1"/>
              <a:t>трансаминаз</a:t>
            </a:r>
            <a:r>
              <a:rPr lang="ru-RU" sz="2800" dirty="0"/>
              <a:t> выше нормы 5 раз;</a:t>
            </a:r>
          </a:p>
          <a:p>
            <a:pPr>
              <a:buFontTx/>
              <a:buNone/>
              <a:defRPr/>
            </a:pPr>
            <a:r>
              <a:rPr lang="ru-RU" sz="2800" dirty="0">
                <a:solidFill>
                  <a:srgbClr val="0070C0"/>
                </a:solidFill>
              </a:rPr>
              <a:t>Возобновление терапии :</a:t>
            </a:r>
          </a:p>
          <a:p>
            <a:pPr>
              <a:defRPr/>
            </a:pPr>
            <a:r>
              <a:rPr lang="ru-RU" sz="2800" dirty="0"/>
              <a:t>гранулоциты </a:t>
            </a:r>
            <a:r>
              <a:rPr lang="en-US" sz="2800" dirty="0"/>
              <a:t>&gt;1,5 x 10</a:t>
            </a:r>
            <a:r>
              <a:rPr lang="en-US" sz="2800" baseline="40000" dirty="0"/>
              <a:t>9</a:t>
            </a:r>
            <a:r>
              <a:rPr lang="ru-RU" sz="2800" dirty="0"/>
              <a:t>/л;</a:t>
            </a:r>
          </a:p>
          <a:p>
            <a:pPr>
              <a:defRPr/>
            </a:pPr>
            <a:r>
              <a:rPr lang="ru-RU" sz="2800" dirty="0"/>
              <a:t>тромбоциты </a:t>
            </a:r>
            <a:r>
              <a:rPr lang="en-US" sz="2800" dirty="0"/>
              <a:t> &gt;</a:t>
            </a:r>
            <a:r>
              <a:rPr lang="ru-RU" sz="2800" dirty="0"/>
              <a:t> </a:t>
            </a:r>
            <a:r>
              <a:rPr lang="en-US" sz="2800" dirty="0"/>
              <a:t>75 x 10</a:t>
            </a:r>
            <a:r>
              <a:rPr lang="en-US" sz="2800" baseline="40000" dirty="0"/>
              <a:t>9</a:t>
            </a:r>
            <a:r>
              <a:rPr lang="ru-RU" sz="2800" dirty="0"/>
              <a:t>/л;</a:t>
            </a:r>
          </a:p>
          <a:p>
            <a:pPr>
              <a:defRPr/>
            </a:pPr>
            <a:r>
              <a:rPr lang="ru-RU" sz="2800" dirty="0"/>
              <a:t>снижение </a:t>
            </a:r>
            <a:r>
              <a:rPr lang="ru-RU" sz="2800" dirty="0" err="1"/>
              <a:t>трансаминаз</a:t>
            </a:r>
            <a:r>
              <a:rPr lang="ru-RU" sz="2800" dirty="0"/>
              <a:t> менее 2,5 норм и </a:t>
            </a:r>
          </a:p>
          <a:p>
            <a:pPr>
              <a:defRPr/>
            </a:pPr>
            <a:r>
              <a:rPr lang="ru-RU" sz="2800" dirty="0"/>
              <a:t>билирубина менее 1,5 норм (сниженная доза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 dirty="0"/>
              <a:t>«</a:t>
            </a:r>
            <a:r>
              <a:rPr lang="ru-RU" sz="2800" dirty="0" err="1"/>
              <a:t>Гливека</a:t>
            </a:r>
            <a:r>
              <a:rPr lang="ru-RU" sz="2800" dirty="0"/>
              <a:t>»).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</a:rPr>
              <a:t>Перерыв и возобновление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6675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05000"/>
            <a:ext cx="8713788" cy="46196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Отеки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мочегонные, при отеках 2-4 ст. токсичности перерыв в лечении до купирования симптомов;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Тошнота</a:t>
            </a:r>
            <a:r>
              <a:rPr lang="ru-RU" sz="2000" dirty="0"/>
              <a:t> –прием препарата во время обеда, запивая большим количеством воды/разбить дозу на 2 порции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Судороги в мышцах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дополнительный прием </a:t>
            </a:r>
            <a:r>
              <a:rPr lang="en-US" sz="2000" dirty="0"/>
              <a:t>Ca</a:t>
            </a:r>
            <a:r>
              <a:rPr lang="en-US" sz="2000" baseline="44000" dirty="0"/>
              <a:t>2+</a:t>
            </a:r>
            <a:r>
              <a:rPr lang="en-US" sz="2000" dirty="0"/>
              <a:t>, Mg+, </a:t>
            </a:r>
            <a:r>
              <a:rPr lang="ru-RU" sz="2000" dirty="0"/>
              <a:t>хинина.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Боль в костях и суставах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</a:t>
            </a:r>
            <a:r>
              <a:rPr lang="ru-RU" sz="2000" i="1" dirty="0"/>
              <a:t> </a:t>
            </a:r>
            <a:r>
              <a:rPr lang="ru-RU" sz="2000" dirty="0"/>
              <a:t>анальгетики, НПВС при </a:t>
            </a:r>
            <a:r>
              <a:rPr lang="en-US" sz="2000" dirty="0" err="1"/>
              <a:t>Plt</a:t>
            </a:r>
            <a:r>
              <a:rPr lang="en-US" sz="2000" dirty="0"/>
              <a:t>&gt;100x10</a:t>
            </a:r>
            <a:r>
              <a:rPr lang="en-US" sz="2000" baseline="40000" dirty="0"/>
              <a:t>9</a:t>
            </a:r>
            <a:r>
              <a:rPr lang="ru-RU" sz="2000" dirty="0"/>
              <a:t>/л.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Кожные высыпания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если базофилы </a:t>
            </a:r>
            <a:r>
              <a:rPr lang="en-US" sz="2000" dirty="0"/>
              <a:t>&gt;</a:t>
            </a:r>
            <a:r>
              <a:rPr lang="ru-RU" sz="2000" dirty="0"/>
              <a:t>30% -антигистаминные, кортикостероиды – 0.5-1.0 мг/кг.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Диарея</a:t>
            </a:r>
            <a:r>
              <a:rPr lang="ru-RU" sz="2000" dirty="0">
                <a:solidFill>
                  <a:srgbClr val="00B050"/>
                </a:solidFill>
              </a:rPr>
              <a:t> –</a:t>
            </a:r>
            <a:r>
              <a:rPr lang="ru-RU" sz="2000" dirty="0"/>
              <a:t> симптоматические средства, подавляющие перистальтику.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Увеличение массы тела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за счет задержки жидкости, низкокалорийная диета, повышение физических нагрузок.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Повышенная утомляемость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за счет умеренной анемии, восстановление </a:t>
            </a:r>
            <a:r>
              <a:rPr lang="en-US" sz="2000" dirty="0" err="1"/>
              <a:t>Hb</a:t>
            </a:r>
            <a:r>
              <a:rPr lang="ru-RU" sz="2000" dirty="0"/>
              <a:t> г/л в течении первых месяцев лечения.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000" i="1" dirty="0">
                <a:solidFill>
                  <a:srgbClr val="00B050"/>
                </a:solidFill>
              </a:rPr>
              <a:t>Нарушение функциональных проб печени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– повышение </a:t>
            </a:r>
            <a:r>
              <a:rPr lang="ru-RU" sz="2000" dirty="0" err="1"/>
              <a:t>трансаминаз</a:t>
            </a:r>
            <a:r>
              <a:rPr lang="ru-RU" sz="2000" dirty="0"/>
              <a:t> более в 2,5-5 раз перерыв в лечении</a:t>
            </a:r>
            <a:r>
              <a:rPr lang="ru-RU" sz="2400" dirty="0"/>
              <a:t>.  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>
              <a:defRPr/>
            </a:pPr>
            <a:r>
              <a:rPr lang="ru-RU" sz="3200">
                <a:solidFill>
                  <a:srgbClr val="FF0000"/>
                </a:solidFill>
              </a:rPr>
              <a:t>Борьба с не гематологическими осложнениями</a:t>
            </a:r>
          </a:p>
        </p:txBody>
      </p:sp>
    </p:spTree>
    <p:extLst>
      <p:ext uri="{BB962C8B-B14F-4D97-AF65-F5344CB8AC3E}">
        <p14:creationId xmlns:p14="http://schemas.microsoft.com/office/powerpoint/2010/main" val="24125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95300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Полный гематологический ответ </a:t>
            </a:r>
            <a:r>
              <a:rPr lang="ru-RU" dirty="0" smtClean="0"/>
              <a:t>(ПГО)</a:t>
            </a:r>
          </a:p>
          <a:p>
            <a:pPr>
              <a:defRPr/>
            </a:pPr>
            <a:r>
              <a:rPr lang="ru-RU" dirty="0" smtClean="0"/>
              <a:t>Тромбоциты &lt; 450 </a:t>
            </a:r>
            <a:r>
              <a:rPr lang="ru-RU" dirty="0" err="1" smtClean="0"/>
              <a:t>х</a:t>
            </a:r>
            <a:r>
              <a:rPr lang="ru-RU" dirty="0" smtClean="0"/>
              <a:t> 10</a:t>
            </a:r>
            <a:r>
              <a:rPr lang="ru-RU" baseline="30000" dirty="0" smtClean="0"/>
              <a:t>9</a:t>
            </a:r>
            <a:r>
              <a:rPr lang="ru-RU" dirty="0" smtClean="0"/>
              <a:t>/л </a:t>
            </a:r>
          </a:p>
          <a:p>
            <a:pPr>
              <a:defRPr/>
            </a:pPr>
            <a:r>
              <a:rPr lang="ru-RU" dirty="0" smtClean="0"/>
              <a:t>Лейкоциты &lt; 10 </a:t>
            </a:r>
            <a:r>
              <a:rPr lang="ru-RU" dirty="0" err="1" smtClean="0"/>
              <a:t>х</a:t>
            </a:r>
            <a:r>
              <a:rPr lang="ru-RU" dirty="0" smtClean="0"/>
              <a:t> 10</a:t>
            </a:r>
            <a:r>
              <a:rPr lang="ru-RU" baseline="30000" dirty="0" smtClean="0"/>
              <a:t>9</a:t>
            </a:r>
            <a:r>
              <a:rPr lang="ru-RU" dirty="0" smtClean="0"/>
              <a:t>/л </a:t>
            </a:r>
          </a:p>
          <a:p>
            <a:pPr>
              <a:defRPr/>
            </a:pPr>
            <a:r>
              <a:rPr lang="ru-RU" dirty="0" smtClean="0"/>
              <a:t>Отсутствие в крови миелоцитов, </a:t>
            </a:r>
          </a:p>
          <a:p>
            <a:pPr>
              <a:defRPr/>
            </a:pPr>
            <a:r>
              <a:rPr lang="ru-RU" dirty="0" err="1" smtClean="0"/>
              <a:t>промиелоцитов</a:t>
            </a:r>
            <a:r>
              <a:rPr lang="ru-RU" dirty="0" smtClean="0"/>
              <a:t>, </a:t>
            </a:r>
            <a:r>
              <a:rPr lang="ru-RU" dirty="0" err="1" smtClean="0"/>
              <a:t>бластов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ru-RU" dirty="0" smtClean="0"/>
              <a:t>&lt; 5% базофилов в крови </a:t>
            </a:r>
          </a:p>
          <a:p>
            <a:pPr>
              <a:defRPr/>
            </a:pPr>
            <a:r>
              <a:rPr lang="ru-RU" dirty="0" smtClean="0"/>
              <a:t>Селезенка не пальпируется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C000"/>
                </a:solidFill>
              </a:rPr>
              <a:t>Ответ на терапию -Критерии ответа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193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346200"/>
            <a:ext cx="8348663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Необходим длительный, постоянный прием </a:t>
            </a:r>
            <a:r>
              <a:rPr lang="ru-RU" b="1" dirty="0" err="1" smtClean="0">
                <a:solidFill>
                  <a:srgbClr val="C00000"/>
                </a:solidFill>
              </a:rPr>
              <a:t>гливека</a:t>
            </a:r>
            <a:r>
              <a:rPr lang="ru-RU" b="1" dirty="0" smtClean="0">
                <a:solidFill>
                  <a:srgbClr val="C00000"/>
                </a:solidFill>
              </a:rPr>
              <a:t> даже у больных с полным цитогенетическим ответом!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Стоп терапия через 3-4 года ПМО!?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Наличие у больного ХМЛ минимального количества </a:t>
            </a:r>
            <a:r>
              <a:rPr lang="en-US" sz="2400" b="1" dirty="0" smtClean="0">
                <a:solidFill>
                  <a:srgbClr val="C00000"/>
                </a:solidFill>
              </a:rPr>
              <a:t>Ph</a:t>
            </a:r>
            <a:r>
              <a:rPr lang="ru-RU" sz="2400" b="1" dirty="0" smtClean="0">
                <a:solidFill>
                  <a:srgbClr val="C00000"/>
                </a:solidFill>
              </a:rPr>
              <a:t>+ клеток может быть причиной цитогенетического рецидива и/или источником возникновения резистентных клонов- 16%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754063" y="473075"/>
            <a:ext cx="7850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3200" b="1">
                <a:solidFill>
                  <a:srgbClr val="663300"/>
                </a:solidFill>
              </a:rPr>
              <a:t>Непреложные правила терапии ХМЛ</a:t>
            </a:r>
            <a:r>
              <a:rPr lang="ru-RU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1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068960"/>
            <a:ext cx="82296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Истинная полицитемия,</a:t>
            </a:r>
            <a:r>
              <a:rPr lang="en-US" sz="6600" b="1" dirty="0" smtClean="0"/>
              <a:t> 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эритремия </a:t>
            </a:r>
            <a:r>
              <a:rPr lang="ru-RU" sz="6600" dirty="0" smtClean="0"/>
              <a:t>, болезнь </a:t>
            </a:r>
            <a:r>
              <a:rPr lang="ru-RU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Вакез (страница отсутствует)"/>
              </a:rPr>
              <a:t>Вакеза</a:t>
            </a: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600" dirty="0" smtClean="0"/>
              <a:t> </a:t>
            </a:r>
            <a:endParaRPr lang="ru-RU" sz="6500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625"/>
            <a:ext cx="6400800" cy="10001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88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доброкачественное заболевание кроветворной системы, связанное с </a:t>
            </a:r>
            <a:r>
              <a:rPr lang="ru-RU" smtClean="0">
                <a:hlinkClick r:id="rId2" tooltip="Миелопролиферативные заболевания (страница отсутствует)"/>
              </a:rPr>
              <a:t>миелопролиферацией</a:t>
            </a:r>
            <a:r>
              <a:rPr lang="ru-RU" smtClean="0"/>
              <a:t> гиперплазией клеточных элементов </a:t>
            </a:r>
            <a:r>
              <a:rPr lang="ru-RU" smtClean="0">
                <a:hlinkClick r:id="rId3" tooltip="Костный мозг"/>
              </a:rPr>
              <a:t>костного мозга</a:t>
            </a:r>
            <a:r>
              <a:rPr lang="ru-RU" smtClean="0"/>
              <a:t> . Этот процесс в большей степени затрагивает эритробластический росток.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эритремия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 счет увеличения числа эритроцитов повышается </a:t>
            </a:r>
            <a:r>
              <a:rPr lang="ru-RU" smtClean="0">
                <a:hlinkClick r:id="rId2" tooltip="Вязкость крови (страница отсутствует)"/>
              </a:rPr>
              <a:t>вязкость крови</a:t>
            </a:r>
            <a:r>
              <a:rPr lang="ru-RU" smtClean="0"/>
              <a:t>, возрастает масса циркулирующей крови. Это ведет к замедлению кровотока в сосудах и образованию тромбов, что приводит к нарушению кровоснабжения и </a:t>
            </a:r>
            <a:r>
              <a:rPr lang="ru-RU" smtClean="0">
                <a:hlinkClick r:id="rId3" tooltip="Гипоксия"/>
              </a:rPr>
              <a:t>гипоксии</a:t>
            </a:r>
            <a:r>
              <a:rPr lang="ru-RU" smtClean="0"/>
              <a:t>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9590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Истинная полицитемия болезнь взрослых,</a:t>
            </a:r>
            <a:r>
              <a:rPr lang="ru-RU" sz="2800" dirty="0" smtClean="0">
                <a:solidFill>
                  <a:srgbClr val="C00000"/>
                </a:solidFill>
              </a:rPr>
              <a:t> чаще лиц пожилого возраста</a:t>
            </a:r>
            <a:r>
              <a:rPr lang="ru-RU" dirty="0" smtClean="0"/>
              <a:t>, но встречается и </a:t>
            </a:r>
            <a:r>
              <a:rPr lang="ru-RU" dirty="0" smtClean="0"/>
              <a:t>у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Средний возраст колеблется </a:t>
            </a:r>
            <a:r>
              <a:rPr lang="ru-RU" sz="2800" dirty="0" smtClean="0">
                <a:solidFill>
                  <a:srgbClr val="C00000"/>
                </a:solidFill>
              </a:rPr>
              <a:t>от 60 лет до 70-79 лет. </a:t>
            </a:r>
            <a:r>
              <a:rPr lang="ru-RU" dirty="0" smtClean="0"/>
              <a:t>Молодые люди болеют реже, но болезнь у них протекает тяжелее. Мужчины болеют несколько чаще, чем женщины: 1,5:1,0, среди молодых преобладают женщины.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Эпидемиология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Установлена семейная предрасположенность к этому заболеванию, что говорит генетической предрасположенности к ней. </a:t>
            </a:r>
          </a:p>
          <a:p>
            <a:r>
              <a:rPr lang="ru-RU" dirty="0" smtClean="0"/>
              <a:t>Среди хронических </a:t>
            </a:r>
            <a:r>
              <a:rPr lang="ru-RU" dirty="0" err="1" smtClean="0"/>
              <a:t>миелопролиферативных</a:t>
            </a:r>
            <a:r>
              <a:rPr lang="ru-RU" dirty="0" smtClean="0"/>
              <a:t> заболеваний </a:t>
            </a:r>
            <a:r>
              <a:rPr lang="ru-RU" b="1" dirty="0" smtClean="0"/>
              <a:t> эритремия </a:t>
            </a:r>
            <a:r>
              <a:rPr lang="ru-RU" dirty="0" smtClean="0"/>
              <a:t> встречается чаще всего. </a:t>
            </a:r>
          </a:p>
          <a:p>
            <a:r>
              <a:rPr lang="ru-RU" dirty="0" smtClean="0"/>
              <a:t>Распространенность составляет 29:100000.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Этиология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4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/>
          <p:cNvSpPr>
            <a:spLocks noGrp="1"/>
          </p:cNvSpPr>
          <p:nvPr>
            <p:ph idx="1"/>
          </p:nvPr>
        </p:nvSpPr>
        <p:spPr>
          <a:xfrm>
            <a:off x="447676" y="1940984"/>
            <a:ext cx="5267325" cy="4332816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/>
              <a:t>Наследственный характер </a:t>
            </a:r>
            <a:r>
              <a:rPr lang="ru-RU" sz="2000" dirty="0">
                <a:solidFill>
                  <a:srgbClr val="FF0000"/>
                </a:solidFill>
              </a:rPr>
              <a:t>– 11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% </a:t>
            </a:r>
            <a:r>
              <a:rPr lang="ru-RU" sz="2000" dirty="0">
                <a:solidFill>
                  <a:srgbClr val="FF0000"/>
                </a:solidFill>
              </a:rPr>
              <a:t>случаев </a:t>
            </a:r>
            <a:r>
              <a:rPr lang="ru-RU" sz="2000" dirty="0"/>
              <a:t>(6</a:t>
            </a:r>
            <a:r>
              <a:rPr lang="en-US" sz="2000" dirty="0">
                <a:latin typeface="Calibri" charset="0"/>
              </a:rPr>
              <a:t>% - </a:t>
            </a:r>
            <a:r>
              <a:rPr lang="ru-RU" sz="2000" dirty="0"/>
              <a:t>ХЛЛ, 5</a:t>
            </a:r>
            <a:r>
              <a:rPr lang="en-US" sz="2000" dirty="0">
                <a:latin typeface="Calibri" charset="0"/>
              </a:rPr>
              <a:t>% - </a:t>
            </a:r>
            <a:r>
              <a:rPr lang="ru-RU" sz="2000" dirty="0"/>
              <a:t>другие </a:t>
            </a:r>
            <a:r>
              <a:rPr lang="ru-RU" sz="2000" dirty="0" err="1"/>
              <a:t>лимфомы</a:t>
            </a:r>
            <a:endParaRPr lang="ru-RU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У </a:t>
            </a:r>
            <a:r>
              <a:rPr lang="ru-RU" sz="2000" dirty="0"/>
              <a:t>ближайших родственников </a:t>
            </a:r>
            <a:r>
              <a:rPr lang="ru-RU" sz="2000" dirty="0" smtClean="0"/>
              <a:t>вероятность </a:t>
            </a:r>
            <a:r>
              <a:rPr lang="ru-RU" sz="2000" dirty="0"/>
              <a:t>заболеть в 10 раз выше, чем в общей </a:t>
            </a:r>
            <a:r>
              <a:rPr lang="ru-RU" sz="2000" dirty="0" smtClean="0"/>
              <a:t>популяции</a:t>
            </a:r>
          </a:p>
          <a:p>
            <a:pPr marL="32004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32004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 smtClean="0"/>
              <a:t>Для ХЛЛ характерен феномен ожидания</a:t>
            </a:r>
          </a:p>
          <a:p>
            <a:pPr marL="32004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320040" indent="-32004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2000" dirty="0" smtClean="0"/>
              <a:t>Риск заболеть ничтожен по сравнению с риском других онкологических заболеваний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sz="2000" dirty="0"/>
          </a:p>
        </p:txBody>
      </p:sp>
      <p:sp>
        <p:nvSpPr>
          <p:cNvPr id="33795" name="Заголовок 5"/>
          <p:cNvSpPr txBox="1">
            <a:spLocks/>
          </p:cNvSpPr>
          <p:nvPr/>
        </p:nvSpPr>
        <p:spPr bwMode="auto">
          <a:xfrm>
            <a:off x="0" y="372533"/>
            <a:ext cx="9036050" cy="13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4000" b="1">
                <a:latin typeface="Calibri" pitchFamily="34" charset="0"/>
                <a:ea typeface="MS PGothic" pitchFamily="34" charset="-128"/>
              </a:rPr>
              <a:t>Наследственность и ХЛЛ</a:t>
            </a: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4" y="1905000"/>
            <a:ext cx="3386137" cy="2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Болезнь  связана  с трансформацией </a:t>
            </a:r>
            <a:r>
              <a:rPr lang="ru-RU" smtClean="0">
                <a:hlinkClick r:id="rId2" tooltip="Стволовые клетки"/>
              </a:rPr>
              <a:t>стволовых клеток</a:t>
            </a:r>
            <a:r>
              <a:rPr lang="ru-RU" smtClean="0"/>
              <a:t>. Наблюдается </a:t>
            </a:r>
            <a:r>
              <a:rPr lang="ru-RU" smtClean="0">
                <a:hlinkClick r:id="rId3" tooltip="Мутация"/>
              </a:rPr>
              <a:t>мутация</a:t>
            </a:r>
            <a:r>
              <a:rPr lang="ru-RU" smtClean="0"/>
              <a:t> </a:t>
            </a:r>
            <a:r>
              <a:rPr lang="ru-RU" smtClean="0">
                <a:hlinkClick r:id="rId4" tooltip="Тирозинкиназа (страница отсутствует)"/>
              </a:rPr>
              <a:t>тирозинкиназы</a:t>
            </a:r>
            <a:r>
              <a:rPr lang="ru-RU" smtClean="0"/>
              <a:t> JAK 2 (Янус </a:t>
            </a:r>
            <a:r>
              <a:rPr lang="ru-RU" smtClean="0">
                <a:hlinkClick r:id="rId5" tooltip="Киназа"/>
              </a:rPr>
              <a:t>киназы</a:t>
            </a:r>
            <a:r>
              <a:rPr lang="ru-RU" smtClean="0"/>
              <a:t>), где в позиции 617 </a:t>
            </a:r>
            <a:r>
              <a:rPr lang="ru-RU" smtClean="0">
                <a:hlinkClick r:id="rId6" tooltip="Валин"/>
              </a:rPr>
              <a:t>валин</a:t>
            </a:r>
            <a:r>
              <a:rPr lang="ru-RU" smtClean="0"/>
              <a:t> заменён </a:t>
            </a:r>
            <a:r>
              <a:rPr lang="ru-RU" smtClean="0">
                <a:hlinkClick r:id="rId7" tooltip="Фенилаланин"/>
              </a:rPr>
              <a:t>фенилаланином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07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клинических проявлениях болезни преобладают проявления </a:t>
            </a:r>
            <a:r>
              <a:rPr lang="ru-RU" smtClean="0">
                <a:hlinkClick r:id="rId2" tooltip="Плетора (страница отсутствует)"/>
              </a:rPr>
              <a:t>плеторы</a:t>
            </a:r>
            <a:r>
              <a:rPr lang="ru-RU" smtClean="0"/>
              <a:t> и осложнения, связанные с </a:t>
            </a:r>
            <a:r>
              <a:rPr lang="ru-RU" smtClean="0">
                <a:hlinkClick r:id="rId3" tooltip="Тромбоз"/>
              </a:rPr>
              <a:t>тромбозом</a:t>
            </a:r>
            <a:r>
              <a:rPr lang="ru-RU" smtClean="0"/>
              <a:t> сосудов.</a:t>
            </a:r>
          </a:p>
          <a:p>
            <a:r>
              <a:rPr lang="ru-RU" smtClean="0"/>
              <a:t> Основные проявления болезни следующие: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Клиника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8173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r>
              <a:rPr lang="ru-RU" i="1" dirty="0" smtClean="0"/>
              <a:t>Расширение кожных вен и изменения цвета кожи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 Кожный зуд</a:t>
            </a:r>
            <a:r>
              <a:rPr lang="ru-RU" dirty="0" smtClean="0"/>
              <a:t> - 40%</a:t>
            </a:r>
          </a:p>
          <a:p>
            <a:r>
              <a:rPr lang="ru-RU" i="1" dirty="0" smtClean="0"/>
              <a:t>Наличие </a:t>
            </a:r>
            <a:r>
              <a:rPr lang="ru-RU" i="1" dirty="0" err="1" smtClean="0"/>
              <a:t>эритромелалгии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Увеличение селезёнки (</a:t>
            </a:r>
            <a:r>
              <a:rPr lang="ru-RU" i="1" dirty="0" err="1" smtClean="0">
                <a:hlinkClick r:id="rId2" tooltip="Спленомегалия"/>
              </a:rPr>
              <a:t>спленомегалия</a:t>
            </a:r>
            <a:r>
              <a:rPr lang="ru-RU" i="1" dirty="0" smtClean="0"/>
              <a:t>)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Развитие язв в двенадцатиперстной кишке и желудке</a:t>
            </a:r>
          </a:p>
          <a:p>
            <a:r>
              <a:rPr lang="ru-RU" i="1" dirty="0" smtClean="0"/>
              <a:t>Возникновение тромбов в сосудах</a:t>
            </a:r>
          </a:p>
          <a:p>
            <a:r>
              <a:rPr lang="ru-RU" i="1" dirty="0" smtClean="0"/>
              <a:t>Наличие кровотечений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2741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Упорные суставные боли и повышение уровня мочевой кислоты</a:t>
            </a:r>
          </a:p>
          <a:p>
            <a:r>
              <a:rPr lang="ru-RU" i="1" dirty="0" smtClean="0"/>
              <a:t>Боли в ногах</a:t>
            </a:r>
            <a:r>
              <a:rPr lang="ru-RU" dirty="0" smtClean="0"/>
              <a:t> (обл. </a:t>
            </a:r>
            <a:r>
              <a:rPr lang="ru-RU" dirty="0" err="1" smtClean="0"/>
              <a:t>эндоартериит</a:t>
            </a:r>
            <a:r>
              <a:rPr lang="ru-RU" dirty="0" smtClean="0"/>
              <a:t>)</a:t>
            </a:r>
          </a:p>
          <a:p>
            <a:r>
              <a:rPr lang="ru-RU" i="1" dirty="0" smtClean="0"/>
              <a:t>Болезненность плоских костей</a:t>
            </a:r>
          </a:p>
          <a:p>
            <a:r>
              <a:rPr lang="ru-RU" i="1" dirty="0" smtClean="0"/>
              <a:t>Общие жалобы</a:t>
            </a:r>
            <a:r>
              <a:rPr lang="ru-RU" dirty="0" smtClean="0"/>
              <a:t> : </a:t>
            </a:r>
            <a:r>
              <a:rPr lang="ru-RU" sz="2400" dirty="0" smtClean="0"/>
              <a:t>на усталость, головную боль, головокружение, шум в ушах, приливы крови к </a:t>
            </a:r>
            <a:r>
              <a:rPr lang="ru-RU" sz="2400" dirty="0" smtClean="0">
                <a:hlinkClick r:id="rId2" tooltip="Голова (часть тела) (страница отсутствует)"/>
              </a:rPr>
              <a:t>голове</a:t>
            </a:r>
            <a:r>
              <a:rPr lang="ru-RU" sz="2400" dirty="0" smtClean="0"/>
              <a:t>, утомляемость, одышку, мелькание мушек в глазах, нарушение зрения. Артериальное давление повышено, что является компенсаторной реакцией сосудистого русла на увеличение вязкости крови. Часто развиваются </a:t>
            </a:r>
            <a:r>
              <a:rPr lang="ru-RU" sz="2400" dirty="0" smtClean="0">
                <a:hlinkClick r:id="rId3" tooltip="Сердечная недостаточность"/>
              </a:rPr>
              <a:t>сердечная недостаточность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" tooltip="Миокардиосклероз (страница отсутствует)"/>
              </a:rPr>
              <a:t>миокардиосклероз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4939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472488" cy="47386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 smtClean="0">
                <a:solidFill>
                  <a:schemeClr val="accent2"/>
                </a:solidFill>
              </a:rPr>
              <a:t>Эр-в</a:t>
            </a:r>
            <a:r>
              <a:rPr lang="ru-RU" dirty="0" smtClean="0"/>
              <a:t> увеличено и обычно составляет 6—8×10¹² в 1 л и более.</a:t>
            </a:r>
            <a:br>
              <a:rPr lang="ru-RU" dirty="0" smtClean="0"/>
            </a:br>
            <a:r>
              <a:rPr lang="ru-RU" dirty="0" smtClean="0">
                <a:hlinkClick r:id="rId2" tooltip="Гемоглобин"/>
              </a:rPr>
              <a:t>Гемоглобин</a:t>
            </a:r>
            <a:r>
              <a:rPr lang="ru-RU" dirty="0" smtClean="0"/>
              <a:t> повышается до 180—220 г/л, </a:t>
            </a:r>
            <a:r>
              <a:rPr lang="ru-RU" dirty="0" smtClean="0">
                <a:solidFill>
                  <a:schemeClr val="accent2"/>
                </a:solidFill>
              </a:rPr>
              <a:t>ЦП</a:t>
            </a:r>
            <a:r>
              <a:rPr lang="ru-RU" dirty="0" smtClean="0"/>
              <a:t> меньше единицы (0,7—0,6).</a:t>
            </a:r>
          </a:p>
          <a:p>
            <a:r>
              <a:rPr lang="ru-RU" dirty="0" smtClean="0">
                <a:hlinkClick r:id="rId3" tooltip="Гематокрит"/>
              </a:rPr>
              <a:t>Гематокрит</a:t>
            </a:r>
            <a:r>
              <a:rPr lang="ru-RU" dirty="0" smtClean="0"/>
              <a:t> достигает 65% и более.</a:t>
            </a:r>
          </a:p>
          <a:p>
            <a:r>
              <a:rPr lang="ru-RU" dirty="0" smtClean="0"/>
              <a:t>Число </a:t>
            </a:r>
            <a:r>
              <a:rPr lang="ru-RU" dirty="0" err="1" smtClean="0">
                <a:hlinkClick r:id="rId4" tooltip="Ретикулоцит (страница отсутствует)"/>
              </a:rPr>
              <a:t>ретикулоцитов</a:t>
            </a:r>
            <a:r>
              <a:rPr lang="ru-RU" dirty="0" smtClean="0"/>
              <a:t> повышено до 15—20 промилле, </a:t>
            </a:r>
          </a:p>
          <a:p>
            <a:r>
              <a:rPr lang="ru-RU" dirty="0" smtClean="0"/>
              <a:t>В мазке можно обнаружить </a:t>
            </a:r>
            <a:r>
              <a:rPr lang="ru-RU" dirty="0" err="1" smtClean="0">
                <a:hlinkClick r:id="rId5" tooltip="Эритробласт (страница отсутствует)"/>
              </a:rPr>
              <a:t>эритробласты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Лабораторные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686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Увеличено количество лейкоцитов до 10,0 ×10 </a:t>
            </a:r>
            <a:r>
              <a:rPr lang="ru-RU" baseline="30000" smtClean="0"/>
              <a:t>9</a:t>
            </a:r>
            <a:r>
              <a:rPr lang="ru-RU" smtClean="0"/>
              <a:t>—12,0 × 10 </a:t>
            </a:r>
            <a:r>
              <a:rPr lang="ru-RU" baseline="30000" smtClean="0"/>
              <a:t>9</a:t>
            </a:r>
            <a:r>
              <a:rPr lang="ru-RU" smtClean="0"/>
              <a:t> в литре крови. Увеличение происходит за счет </a:t>
            </a:r>
            <a:r>
              <a:rPr lang="ru-RU" smtClean="0">
                <a:hlinkClick r:id="rId2" tooltip="Нейтрофил"/>
              </a:rPr>
              <a:t>нейтрофилов</a:t>
            </a:r>
            <a:r>
              <a:rPr lang="ru-RU" smtClean="0"/>
              <a:t> (70—85%). Наблюдается палочкоядерный, реже миелоцитарный сдвиг. Увеличивается количество </a:t>
            </a:r>
            <a:r>
              <a:rPr lang="ru-RU" smtClean="0">
                <a:hlinkClick r:id="rId3" tooltip="Эозинофил (страница отсутствует)"/>
              </a:rPr>
              <a:t>эозинофилов</a:t>
            </a:r>
            <a:r>
              <a:rPr lang="ru-RU" smtClean="0"/>
              <a:t>, реже и </a:t>
            </a:r>
            <a:r>
              <a:rPr lang="ru-RU" smtClean="0">
                <a:hlinkClick r:id="rId4" tooltip="Базофил (страница отсутствует)"/>
              </a:rPr>
              <a:t>базофилов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599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Число тромбоцитов увеличено до 400,0×10</a:t>
            </a:r>
            <a:r>
              <a:rPr lang="ru-RU" baseline="30000" dirty="0" smtClean="0"/>
              <a:t>9</a:t>
            </a:r>
            <a:r>
              <a:rPr lang="ru-RU" dirty="0" smtClean="0"/>
              <a:t>—600,0×10</a:t>
            </a:r>
            <a:r>
              <a:rPr lang="ru-RU" baseline="30000" dirty="0" smtClean="0"/>
              <a:t>9</a:t>
            </a:r>
            <a:r>
              <a:rPr lang="ru-RU" dirty="0" smtClean="0"/>
              <a:t> в литре крови, а иногда и больше. </a:t>
            </a:r>
          </a:p>
          <a:p>
            <a:endParaRPr lang="ru-RU" dirty="0" smtClean="0"/>
          </a:p>
          <a:p>
            <a:r>
              <a:rPr lang="ru-RU" dirty="0" smtClean="0"/>
              <a:t>Вязкость крови значительно повышена, </a:t>
            </a:r>
            <a:r>
              <a:rPr lang="ru-RU" dirty="0" smtClean="0">
                <a:hlinkClick r:id="rId2" tooltip="Скорость оседания эритроцитов"/>
              </a:rPr>
              <a:t>СОЭ</a:t>
            </a:r>
            <a:r>
              <a:rPr lang="ru-RU" dirty="0" smtClean="0"/>
              <a:t> замедлена (1-2 мм за час).</a:t>
            </a:r>
          </a:p>
          <a:p>
            <a:endParaRPr lang="ru-RU" dirty="0" smtClean="0"/>
          </a:p>
          <a:p>
            <a:r>
              <a:rPr lang="ru-RU" dirty="0" smtClean="0"/>
              <a:t>Увеличивается уровень мочевой кислоты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64553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 Начальная фаза</a:t>
            </a:r>
          </a:p>
          <a:p>
            <a:r>
              <a:rPr lang="ru-RU" smtClean="0"/>
              <a:t>2. Эритремическая : А - с миелоидной метаплазией селезенки, </a:t>
            </a:r>
          </a:p>
          <a:p>
            <a:r>
              <a:rPr lang="ru-RU" smtClean="0"/>
              <a:t>В – без миелоидной метаплазии селезенки</a:t>
            </a:r>
          </a:p>
          <a:p>
            <a:r>
              <a:rPr lang="ru-RU" smtClean="0"/>
              <a:t>3. Анемическая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486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Возникают тромбозы и эмболии </a:t>
            </a:r>
            <a:r>
              <a:rPr lang="ru-RU" smtClean="0">
                <a:hlinkClick r:id="rId2" tooltip="Артерии"/>
              </a:rPr>
              <a:t>артериальных</a:t>
            </a:r>
            <a:r>
              <a:rPr lang="ru-RU" smtClean="0"/>
              <a:t> и </a:t>
            </a:r>
            <a:r>
              <a:rPr lang="ru-RU" smtClean="0">
                <a:hlinkClick r:id="rId3" tooltip="Вены"/>
              </a:rPr>
              <a:t>венозных</a:t>
            </a:r>
            <a:r>
              <a:rPr lang="ru-RU" smtClean="0"/>
              <a:t> </a:t>
            </a:r>
            <a:r>
              <a:rPr lang="ru-RU" smtClean="0">
                <a:hlinkClick r:id="rId4" tooltip="Сосуды головного мозга (страница отсутствует)"/>
              </a:rPr>
              <a:t>сосудов головного мозга</a:t>
            </a:r>
            <a:r>
              <a:rPr lang="ru-RU" smtClean="0"/>
              <a:t>, селезенки, печени, нижних конечностей.</a:t>
            </a:r>
          </a:p>
          <a:p>
            <a:r>
              <a:rPr lang="ru-RU" smtClean="0"/>
              <a:t>Развиваются инфаркты, инсульты </a:t>
            </a:r>
          </a:p>
          <a:p>
            <a:r>
              <a:rPr lang="ru-RU" smtClean="0"/>
              <a:t>Отмечаются кровотечения</a:t>
            </a:r>
          </a:p>
          <a:p>
            <a:r>
              <a:rPr lang="ru-RU" smtClean="0"/>
              <a:t> Очень часто развиваются ЖКБ, МКБ, </a:t>
            </a:r>
            <a:r>
              <a:rPr lang="ru-RU" smtClean="0">
                <a:hlinkClick r:id="rId5" tooltip="Нефросклероз (страница отсутствует)"/>
              </a:rPr>
              <a:t>нефросклероз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Осложнения полицитемии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1852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Дифференциальная диагностика проводится со вторичными (абсолютными и относительными) </a:t>
            </a:r>
            <a:r>
              <a:rPr lang="ru-RU" smtClean="0">
                <a:hlinkClick r:id="rId2" tooltip="Эритрозитозы (страница отсутствует)"/>
              </a:rPr>
              <a:t>эритроцитозами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Дифференциальная диагностика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4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Хронический лимфолейкоз</a:t>
            </a:r>
            <a:endParaRPr lang="en-US" smtClean="0"/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4038600" cy="44704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altLang="x-none" sz="2200" dirty="0" smtClean="0"/>
              <a:t>Определение</a:t>
            </a:r>
            <a:endParaRPr lang="en-US" altLang="x-none" sz="2200" dirty="0" smtClean="0"/>
          </a:p>
          <a:p>
            <a:pPr marL="27432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ru-RU" altLang="x-none" sz="2200" b="1" dirty="0" smtClean="0">
                <a:solidFill>
                  <a:schemeClr val="accent4"/>
                </a:solidFill>
              </a:rPr>
              <a:t>Лейкоз</a:t>
            </a:r>
            <a:r>
              <a:rPr lang="ru-RU" altLang="x-none" sz="2200" dirty="0" smtClean="0"/>
              <a:t> – заболевание крови</a:t>
            </a:r>
            <a:endParaRPr lang="en-US" altLang="x-none" sz="2200" dirty="0" smtClean="0"/>
          </a:p>
          <a:p>
            <a:pPr marL="27432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ru-RU" altLang="x-none" sz="2200" b="1" dirty="0" err="1" smtClean="0">
                <a:solidFill>
                  <a:schemeClr val="accent4"/>
                </a:solidFill>
              </a:rPr>
              <a:t>Лимфо</a:t>
            </a:r>
            <a:r>
              <a:rPr lang="en-US" altLang="x-none" sz="2200" b="1" dirty="0" smtClean="0">
                <a:solidFill>
                  <a:schemeClr val="accent4"/>
                </a:solidFill>
              </a:rPr>
              <a:t> </a:t>
            </a:r>
            <a:r>
              <a:rPr lang="en-US" altLang="x-none" sz="2200" dirty="0" smtClean="0"/>
              <a:t>–</a:t>
            </a:r>
            <a:r>
              <a:rPr lang="ru-RU" altLang="x-none" sz="2200" dirty="0" smtClean="0"/>
              <a:t> возникает из лимфоцитов</a:t>
            </a:r>
          </a:p>
          <a:p>
            <a:pPr marL="27432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ru-RU" altLang="x-none" sz="2200" b="1" dirty="0" smtClean="0">
                <a:solidFill>
                  <a:schemeClr val="accent4"/>
                </a:solidFill>
              </a:rPr>
              <a:t>Хронический</a:t>
            </a:r>
            <a:r>
              <a:rPr lang="ru-RU" altLang="x-none" sz="2200" dirty="0" smtClean="0"/>
              <a:t> - не острый. Определяет течение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495800" y="3803699"/>
            <a:ext cx="4191000" cy="2029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2880" tIns="182880" rIns="182880" bIns="91440" anchor="ctr">
            <a:spAutoFit/>
          </a:bodyPr>
          <a:lstStyle>
            <a:extLst/>
          </a:lstStyle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x-none" sz="2000" b="1" dirty="0">
                <a:solidFill>
                  <a:schemeClr val="bg1"/>
                </a:solidFill>
              </a:rPr>
              <a:t>Хронический </a:t>
            </a:r>
            <a:r>
              <a:rPr lang="ru-RU" altLang="x-none" sz="2000" b="1" dirty="0" err="1">
                <a:solidFill>
                  <a:schemeClr val="bg1"/>
                </a:solidFill>
              </a:rPr>
              <a:t>лимфолейкоз</a:t>
            </a:r>
            <a:r>
              <a:rPr lang="ru-RU" altLang="x-none" sz="2000" b="1" dirty="0">
                <a:solidFill>
                  <a:schemeClr val="bg1"/>
                </a:solidFill>
              </a:rPr>
              <a:t> возникает из лимфоцитов. Лимфоциты: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x-none" sz="2000" dirty="0">
                <a:solidFill>
                  <a:schemeClr val="bg1"/>
                </a:solidFill>
              </a:rPr>
              <a:t> постоянно </a:t>
            </a:r>
            <a:r>
              <a:rPr lang="ru-RU" altLang="x-none" sz="2000" dirty="0" err="1">
                <a:solidFill>
                  <a:schemeClr val="bg1"/>
                </a:solidFill>
              </a:rPr>
              <a:t>рециркулируют</a:t>
            </a:r>
            <a:r>
              <a:rPr lang="ru-RU" altLang="x-none" sz="2000" dirty="0">
                <a:solidFill>
                  <a:schemeClr val="bg1"/>
                </a:solidFill>
              </a:rPr>
              <a:t>,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x-none" sz="2000" dirty="0">
                <a:solidFill>
                  <a:schemeClr val="bg1"/>
                </a:solidFill>
              </a:rPr>
              <a:t> живут долго, 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x-none" sz="2000" dirty="0">
                <a:solidFill>
                  <a:schemeClr val="bg1"/>
                </a:solidFill>
              </a:rPr>
              <a:t> защищают от инфекций</a:t>
            </a:r>
            <a:endParaRPr lang="en-US" sz="2000" dirty="0">
              <a:solidFill>
                <a:schemeClr val="bg1"/>
              </a:solidFill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Кровопускание при гематокрите выше 55 %. Уровень ГМТ </a:t>
            </a:r>
            <a:r>
              <a:rPr lang="ru-RU" dirty="0" err="1" smtClean="0"/>
              <a:t>д.б</a:t>
            </a:r>
            <a:r>
              <a:rPr lang="ru-RU" dirty="0" smtClean="0"/>
              <a:t>. ниже 45%. Удаляют 300–500 мл крови </a:t>
            </a:r>
          </a:p>
          <a:p>
            <a:pPr>
              <a:buFontTx/>
              <a:buNone/>
            </a:pPr>
            <a:r>
              <a:rPr lang="ru-RU" dirty="0" smtClean="0"/>
              <a:t>    ч/з в 2–4 дня №3-5</a:t>
            </a:r>
          </a:p>
          <a:p>
            <a:r>
              <a:rPr lang="ru-RU" dirty="0" smtClean="0"/>
              <a:t>Уровень ГВ доводят до 140–150 г/л. Перед кровопусканием показано в/в </a:t>
            </a:r>
          </a:p>
          <a:p>
            <a:r>
              <a:rPr lang="ru-RU" dirty="0" smtClean="0"/>
              <a:t>400 мл </a:t>
            </a:r>
            <a:r>
              <a:rPr lang="ru-RU" dirty="0" err="1" smtClean="0">
                <a:hlinkClick r:id="rId2" tooltip="Реополиглюкин (страница отсутствует)"/>
              </a:rPr>
              <a:t>реополиглюкина</a:t>
            </a:r>
            <a:r>
              <a:rPr lang="ru-RU" dirty="0" smtClean="0"/>
              <a:t> и 5000 ЕД </a:t>
            </a:r>
            <a:r>
              <a:rPr lang="ru-RU" dirty="0" smtClean="0">
                <a:hlinkClick r:id="rId3" tooltip="Гепарин"/>
              </a:rPr>
              <a:t>гепарина</a:t>
            </a:r>
            <a:r>
              <a:rPr lang="ru-RU" dirty="0" smtClean="0"/>
              <a:t>. Противопоказанием к кровопусканию является увеличение тромбоцитов более 800000.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Лечение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4886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52875"/>
          </a:xfrm>
        </p:spPr>
        <p:txBody>
          <a:bodyPr/>
          <a:lstStyle/>
          <a:p>
            <a:r>
              <a:rPr lang="ru-RU" dirty="0" smtClean="0"/>
              <a:t>применяют </a:t>
            </a:r>
            <a:r>
              <a:rPr lang="ru-RU" dirty="0" err="1" smtClean="0">
                <a:hlinkClick r:id="rId2" tooltip="Гидроксимочевина"/>
              </a:rPr>
              <a:t>гидроксимочевину</a:t>
            </a:r>
            <a:r>
              <a:rPr lang="ru-RU" dirty="0" smtClean="0"/>
              <a:t> (</a:t>
            </a:r>
            <a:r>
              <a:rPr lang="ru-RU" dirty="0" err="1" smtClean="0"/>
              <a:t>гидреа</a:t>
            </a:r>
            <a:r>
              <a:rPr lang="ru-RU" dirty="0" smtClean="0"/>
              <a:t>, </a:t>
            </a:r>
            <a:r>
              <a:rPr lang="ru-RU" dirty="0" err="1" smtClean="0"/>
              <a:t>литалир</a:t>
            </a:r>
            <a:r>
              <a:rPr lang="ru-RU" dirty="0" smtClean="0"/>
              <a:t>, </a:t>
            </a:r>
            <a:r>
              <a:rPr lang="ru-RU" dirty="0" err="1" smtClean="0"/>
              <a:t>сиреа</a:t>
            </a:r>
            <a:r>
              <a:rPr lang="ru-RU" dirty="0" smtClean="0"/>
              <a:t>), особенно лицам старших возрастных групп,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Циторедуктивная</a:t>
            </a:r>
            <a:r>
              <a:rPr lang="ru-RU" b="1" dirty="0" smtClean="0"/>
              <a:t> терапия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5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применяют рекомбинантный </a:t>
            </a:r>
            <a:r>
              <a:rPr lang="ru-RU" smtClean="0">
                <a:hlinkClick r:id="rId2" tooltip="Интерферон"/>
              </a:rPr>
              <a:t>интерферон</a:t>
            </a:r>
            <a:r>
              <a:rPr lang="ru-RU" smtClean="0"/>
              <a:t> α-2b (интрон), который подавляет миелопролиферацию. При применении интерферона в большей степени снижается уровень тромбоцитов. Интерферон предотвращает развитие тромбогеморрагических осложнений, уменьшает кожный зуд.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17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r>
              <a:rPr lang="ru-RU" smtClean="0"/>
              <a:t>Для </a:t>
            </a:r>
            <a:r>
              <a:rPr lang="ru-RU" smtClean="0">
                <a:hlinkClick r:id="rId2" tooltip="Профилактика"/>
              </a:rPr>
              <a:t>профилактики</a:t>
            </a:r>
            <a:r>
              <a:rPr lang="ru-RU" smtClean="0"/>
              <a:t> тромбоэмболий применяют : </a:t>
            </a:r>
            <a:r>
              <a:rPr lang="ru-RU" smtClean="0">
                <a:hlinkClick r:id="rId3" tooltip="Ацетилсалициловая кислота"/>
              </a:rPr>
              <a:t>ацетилсалициловую кислот</a:t>
            </a:r>
            <a:r>
              <a:rPr lang="ru-RU" smtClean="0"/>
              <a:t>у в дозе (от 50 до 100 мг на день), </a:t>
            </a:r>
            <a:r>
              <a:rPr lang="ru-RU" smtClean="0">
                <a:hlinkClick r:id="rId4" tooltip="Дипиридамол (страница отсутствует)"/>
              </a:rPr>
              <a:t>дипиридамол</a:t>
            </a:r>
            <a:r>
              <a:rPr lang="ru-RU" smtClean="0"/>
              <a:t>, </a:t>
            </a:r>
            <a:r>
              <a:rPr lang="ru-RU" smtClean="0">
                <a:hlinkClick r:id="rId5" tooltip="Тиклопедина гидрохлорид (страница отсутствует)"/>
              </a:rPr>
              <a:t>тиклопедина гидрохлорид</a:t>
            </a:r>
            <a:r>
              <a:rPr lang="ru-RU" smtClean="0"/>
              <a:t>, </a:t>
            </a:r>
            <a:r>
              <a:rPr lang="ru-RU" smtClean="0">
                <a:hlinkClick r:id="rId6" tooltip="Трентал"/>
              </a:rPr>
              <a:t>трентал</a:t>
            </a:r>
            <a:r>
              <a:rPr lang="ru-RU" smtClean="0"/>
              <a:t>. Одновременно назначают гепарин или </a:t>
            </a:r>
            <a:r>
              <a:rPr lang="ru-RU" smtClean="0">
                <a:hlinkClick r:id="rId7" tooltip="Фраксипарин (страница отсутствует)"/>
              </a:rPr>
              <a:t>фраксипарин</a:t>
            </a:r>
            <a:r>
              <a:rPr lang="ru-RU" smtClean="0"/>
              <a:t>.</a:t>
            </a:r>
            <a:br>
              <a:rPr lang="ru-RU" smtClean="0"/>
            </a:br>
            <a:r>
              <a:rPr lang="ru-RU" smtClean="0"/>
              <a:t>Применение пиявок малоэффективно.</a:t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Лечение осложнений полицитемии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161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Для уменьшения зуда кожи нашли применения антигистаминные препараты – </a:t>
            </a:r>
            <a:r>
              <a:rPr lang="ru-RU" smtClean="0">
                <a:hlinkClick r:id="rId2" tooltip="Блокаторы антигистаминных систем (страница отсутствует)"/>
              </a:rPr>
              <a:t>блокаторы антигистаминных систем</a:t>
            </a:r>
            <a:r>
              <a:rPr lang="ru-RU" smtClean="0"/>
              <a:t> H1 систем — (</a:t>
            </a:r>
            <a:r>
              <a:rPr lang="ru-RU" smtClean="0">
                <a:hlinkClick r:id="rId3" tooltip="Зиртек (страница отсутствует)"/>
              </a:rPr>
              <a:t>зиртек</a:t>
            </a:r>
            <a:r>
              <a:rPr lang="ru-RU" smtClean="0"/>
              <a:t>) и </a:t>
            </a:r>
            <a:r>
              <a:rPr lang="ru-RU" smtClean="0">
                <a:hlinkClick r:id="rId4" tooltip="Параксетин (страница отсутствует)"/>
              </a:rPr>
              <a:t>параксетин</a:t>
            </a:r>
            <a:r>
              <a:rPr lang="ru-RU" smtClean="0"/>
              <a:t> (паксил).</a:t>
            </a:r>
          </a:p>
          <a:p>
            <a:endParaRPr lang="ru-RU" smtClean="0"/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35621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3 стадии показаны </a:t>
            </a:r>
            <a:r>
              <a:rPr lang="ru-RU" smtClean="0">
                <a:hlinkClick r:id="rId2" tooltip="Кортикостероидные гормоны (страница отсутствует)"/>
              </a:rPr>
              <a:t>кортикостероидные гормоны</a:t>
            </a:r>
            <a:r>
              <a:rPr lang="ru-RU" smtClean="0"/>
              <a:t> (</a:t>
            </a:r>
            <a:r>
              <a:rPr lang="ru-RU" smtClean="0">
                <a:hlinkClick r:id="rId3" tooltip="Преднизолон"/>
              </a:rPr>
              <a:t>преднизолон</a:t>
            </a:r>
            <a:r>
              <a:rPr lang="ru-RU" smtClean="0"/>
              <a:t> ), </a:t>
            </a:r>
            <a:r>
              <a:rPr lang="ru-RU" smtClean="0">
                <a:hlinkClick r:id="rId4" tooltip="Анаболические гормоны (страница отсутствует)"/>
              </a:rPr>
              <a:t>анаболические гормоны</a:t>
            </a:r>
            <a:r>
              <a:rPr lang="ru-RU" smtClean="0"/>
              <a:t>, </a:t>
            </a:r>
            <a:r>
              <a:rPr lang="ru-RU" smtClean="0">
                <a:hlinkClick r:id="rId5" tooltip="Витамины группы В (страница отсутствует)"/>
              </a:rPr>
              <a:t>витамины группы В</a:t>
            </a:r>
            <a:r>
              <a:rPr lang="ru-RU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917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Для снижения уровня мочевой кислоты - </a:t>
            </a:r>
            <a:r>
              <a:rPr lang="ru-RU" smtClean="0">
                <a:hlinkClick r:id="rId2" tooltip="Аллопуринол (страница отсутствует)"/>
              </a:rPr>
              <a:t>аллопуринол</a:t>
            </a:r>
            <a:r>
              <a:rPr lang="ru-RU" smtClean="0"/>
              <a:t>, интерферон α.</a:t>
            </a:r>
          </a:p>
          <a:p>
            <a:r>
              <a:rPr lang="ru-RU" smtClean="0"/>
              <a:t>Спленэктомия возможна только в случае выраженного гиперспленизма. При предположении развития </a:t>
            </a:r>
            <a:r>
              <a:rPr lang="ru-RU" smtClean="0">
                <a:hlinkClick r:id="rId3" tooltip="Острый лейкоз"/>
              </a:rPr>
              <a:t>острого лейкоза</a:t>
            </a:r>
            <a:r>
              <a:rPr lang="ru-RU" smtClean="0"/>
              <a:t> операция противопоказана.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48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Течение полицитемии хроническое доброкачественное. При современных методах лечения больные живут долго. Исходом болезни может быть развитие </a:t>
            </a:r>
            <a:r>
              <a:rPr lang="ru-RU" smtClean="0">
                <a:hlinkClick r:id="rId2" tooltip="Миелофиброз (страница отсутствует)"/>
              </a:rPr>
              <a:t>миелофиброз</a:t>
            </a:r>
            <a:r>
              <a:rPr lang="ru-RU" smtClean="0"/>
              <a:t>а с прогрессирующей анемии гипопластического типа и трансформация болезни в </a:t>
            </a:r>
            <a:r>
              <a:rPr lang="ru-RU" smtClean="0">
                <a:hlinkClick r:id="rId3" tooltip="Миелолейкоз (страница отсутствует)"/>
              </a:rPr>
              <a:t>миелолейкоз</a:t>
            </a:r>
            <a:r>
              <a:rPr lang="ru-RU" smtClean="0"/>
              <a:t>. Длительность жизни более 10 лет.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14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Исход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6615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2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>
            <a:off x="571500" y="1143000"/>
            <a:ext cx="771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Спасибо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147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3475</Words>
  <Application>Microsoft Office PowerPoint</Application>
  <PresentationFormat>Экран (4:3)</PresentationFormat>
  <Paragraphs>704</Paragraphs>
  <Slides>98</Slides>
  <Notes>7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98</vt:i4>
      </vt:variant>
    </vt:vector>
  </HeadingPairs>
  <TitlesOfParts>
    <vt:vector size="102" baseType="lpstr">
      <vt:lpstr>Волна</vt:lpstr>
      <vt:lpstr>Worksheet</vt:lpstr>
      <vt:lpstr>Bitmap Image</vt:lpstr>
      <vt:lpstr>Image</vt:lpstr>
      <vt:lpstr>Хронические лейкозы</vt:lpstr>
      <vt:lpstr>Презентация PowerPoint</vt:lpstr>
      <vt:lpstr>Все хронические лейкозы </vt:lpstr>
      <vt:lpstr>Выделяют следующие варианты хронических    лейкозов:</vt:lpstr>
      <vt:lpstr>Презентация PowerPoint</vt:lpstr>
      <vt:lpstr>ХРОНИЧЕСКИЙ ЛИМФОЛЕЙКОЗ</vt:lpstr>
      <vt:lpstr>Возраст – главный фактор риска</vt:lpstr>
      <vt:lpstr>Презентация PowerPoint</vt:lpstr>
      <vt:lpstr>Хронический лимфолейкоз</vt:lpstr>
      <vt:lpstr>Презентация PowerPoint</vt:lpstr>
      <vt:lpstr>Презентация PowerPoint</vt:lpstr>
      <vt:lpstr>Презентация PowerPoint</vt:lpstr>
      <vt:lpstr>Иммунофенотипирование</vt:lpstr>
      <vt:lpstr>Презентация PowerPoint</vt:lpstr>
      <vt:lpstr>Стадии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направления в лечении 2 линия - МКАТ</vt:lpstr>
      <vt:lpstr>Презентация PowerPoint</vt:lpstr>
      <vt:lpstr>Презентация PowerPoint</vt:lpstr>
      <vt:lpstr>Клинические проявления </vt:lpstr>
      <vt:lpstr>Презентация PowerPoint</vt:lpstr>
      <vt:lpstr>ПЛАН  ОБСЛЕДОВАНИЯ</vt:lpstr>
      <vt:lpstr>ПЛАН  ОБСЛЕДОВАНИЯ  </vt:lpstr>
      <vt:lpstr>ПЛАН  ОБСЛЕДОВАНИЯ  </vt:lpstr>
      <vt:lpstr>Стадирование лимфомы Ходжкина</vt:lpstr>
      <vt:lpstr>Современные принципы лечения лимфомы Ходжкина</vt:lpstr>
      <vt:lpstr>Рецидивы лимфомы Ходжкина</vt:lpstr>
      <vt:lpstr>Успех терапии лимфомы Ходжкина</vt:lpstr>
      <vt:lpstr>Осложнения лимфомы Ходжкина</vt:lpstr>
      <vt:lpstr>Осложнения лимфомы Ходжкина</vt:lpstr>
      <vt:lpstr>Презентация PowerPoint</vt:lpstr>
      <vt:lpstr>Распространенность множественной миеломы </vt:lpstr>
      <vt:lpstr>Множественная миелома</vt:lpstr>
      <vt:lpstr>                 Механизм развития ММ</vt:lpstr>
      <vt:lpstr>Презентация PowerPoint</vt:lpstr>
      <vt:lpstr>Проявления множественной миеломы</vt:lpstr>
      <vt:lpstr>Проявления множественной миеломы</vt:lpstr>
      <vt:lpstr>Презентация PowerPoint</vt:lpstr>
      <vt:lpstr>Клинические симптомы ММ</vt:lpstr>
      <vt:lpstr>Частота развития костных метастазов при др опухолях</vt:lpstr>
      <vt:lpstr>Нарушения в периферической системе крови</vt:lpstr>
      <vt:lpstr>Неврологические нарушения</vt:lpstr>
      <vt:lpstr>Дисфункция почек</vt:lpstr>
      <vt:lpstr>Диагностика ММ: Исследование крови</vt:lpstr>
      <vt:lpstr>Диагностика множественной миеломы</vt:lpstr>
      <vt:lpstr>Множественная миелома</vt:lpstr>
      <vt:lpstr>Лечение ММ</vt:lpstr>
      <vt:lpstr>Велкейд ингибитор протеосом</vt:lpstr>
      <vt:lpstr>Презентация PowerPoint</vt:lpstr>
      <vt:lpstr>Презентация PowerPoint</vt:lpstr>
      <vt:lpstr>Презентация PowerPoint</vt:lpstr>
      <vt:lpstr>Презентация PowerPoint</vt:lpstr>
      <vt:lpstr>ХМЛ</vt:lpstr>
      <vt:lpstr>ХМЛ</vt:lpstr>
      <vt:lpstr>ХМЛ </vt:lpstr>
      <vt:lpstr>Презентация PowerPoint</vt:lpstr>
      <vt:lpstr>Презентация PowerPoint</vt:lpstr>
      <vt:lpstr>Презентация PowerPoint</vt:lpstr>
      <vt:lpstr>Презентация PowerPoint</vt:lpstr>
      <vt:lpstr>ХМЛ - терапия</vt:lpstr>
      <vt:lpstr>Основная цель современной терапии ХМЛ</vt:lpstr>
      <vt:lpstr>Дозирование «Гливека»</vt:lpstr>
      <vt:lpstr> </vt:lpstr>
      <vt:lpstr>Осложнения терапии</vt:lpstr>
      <vt:lpstr>Не гематологическая токсичность</vt:lpstr>
      <vt:lpstr>Анализы</vt:lpstr>
      <vt:lpstr>Перерыв и возобновление терапии</vt:lpstr>
      <vt:lpstr>Борьба с не гематологическими осложнениями</vt:lpstr>
      <vt:lpstr>Ответ на терапию -Критерии ответа </vt:lpstr>
      <vt:lpstr>Презентация PowerPoint</vt:lpstr>
      <vt:lpstr>           Истинная полицитемия,  эритремия , болезнь Вакеза  </vt:lpstr>
      <vt:lpstr>эритремия </vt:lpstr>
      <vt:lpstr>Презентация PowerPoint</vt:lpstr>
      <vt:lpstr>Эпидемиология</vt:lpstr>
      <vt:lpstr>Этиология</vt:lpstr>
      <vt:lpstr>Презентация PowerPoint</vt:lpstr>
      <vt:lpstr>Клиника</vt:lpstr>
      <vt:lpstr>Презентация PowerPoint</vt:lpstr>
      <vt:lpstr>Презентация PowerPoint</vt:lpstr>
      <vt:lpstr>Лабораторные показатели</vt:lpstr>
      <vt:lpstr>Презентация PowerPoint</vt:lpstr>
      <vt:lpstr>Презентация PowerPoint</vt:lpstr>
      <vt:lpstr>Классификация</vt:lpstr>
      <vt:lpstr>Осложнения полицитемии</vt:lpstr>
      <vt:lpstr>Дифференциальная диагностика </vt:lpstr>
      <vt:lpstr>Лечение</vt:lpstr>
      <vt:lpstr>Циторедуктивная терапия</vt:lpstr>
      <vt:lpstr>Презентация PowerPoint</vt:lpstr>
      <vt:lpstr>Лечение осложнений полицитемии</vt:lpstr>
      <vt:lpstr>Презентация PowerPoint</vt:lpstr>
      <vt:lpstr>Презентация PowerPoint</vt:lpstr>
      <vt:lpstr>Презентация PowerPoint</vt:lpstr>
      <vt:lpstr>Исход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хронические лейкозы</dc:title>
  <dc:creator>Александр</dc:creator>
  <cp:lastModifiedBy>Кафедра</cp:lastModifiedBy>
  <cp:revision>17</cp:revision>
  <dcterms:created xsi:type="dcterms:W3CDTF">2017-01-15T17:15:24Z</dcterms:created>
  <dcterms:modified xsi:type="dcterms:W3CDTF">2017-01-18T13:52:29Z</dcterms:modified>
</cp:coreProperties>
</file>