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4" r:id="rId3"/>
    <p:sldId id="295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81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64" r:id="rId22"/>
    <p:sldId id="275" r:id="rId23"/>
    <p:sldId id="277" r:id="rId24"/>
    <p:sldId id="278" r:id="rId25"/>
    <p:sldId id="276" r:id="rId26"/>
    <p:sldId id="279" r:id="rId27"/>
    <p:sldId id="274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2" r:id="rId38"/>
    <p:sldId id="293" r:id="rId39"/>
    <p:sldId id="291" r:id="rId4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7" autoAdjust="0"/>
    <p:restoredTop sz="94629" autoAdjust="0"/>
  </p:normalViewPr>
  <p:slideViewPr>
    <p:cSldViewPr>
      <p:cViewPr varScale="1">
        <p:scale>
          <a:sx n="68" d="100"/>
          <a:sy n="68" d="100"/>
        </p:scale>
        <p:origin x="-121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27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340768"/>
            <a:ext cx="8784976" cy="4320480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Объект и предмет исследования. </a:t>
            </a:r>
            <a:br>
              <a:rPr lang="ru-RU" sz="4000" dirty="0" smtClean="0"/>
            </a:br>
            <a:r>
              <a:rPr lang="ru-RU" sz="4000" dirty="0" smtClean="0"/>
              <a:t>Сбор информации. Опрос. Скрининг</a:t>
            </a: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2000" i="1" dirty="0" smtClean="0"/>
              <a:t>Составители: д.м.н., профессор, зав. </a:t>
            </a:r>
            <a:r>
              <a:rPr lang="ru-RU" sz="2000" i="1" dirty="0"/>
              <a:t>к</a:t>
            </a:r>
            <a:r>
              <a:rPr lang="ru-RU" sz="2000" i="1" dirty="0" smtClean="0"/>
              <a:t>аф. </a:t>
            </a:r>
            <a:r>
              <a:rPr lang="ru-RU" sz="2000" i="1" dirty="0" err="1" smtClean="0"/>
              <a:t>Волевач</a:t>
            </a:r>
            <a:r>
              <a:rPr lang="ru-RU" sz="2000" i="1" dirty="0" smtClean="0"/>
              <a:t> Л.В.,</a:t>
            </a:r>
            <a:br>
              <a:rPr lang="ru-RU" sz="2000" i="1" dirty="0" smtClean="0"/>
            </a:br>
            <a:r>
              <a:rPr lang="ru-RU" sz="2000" i="1" dirty="0" smtClean="0"/>
              <a:t>к.м.н., доцент  </a:t>
            </a:r>
            <a:r>
              <a:rPr lang="ru-RU" sz="2000" i="1" dirty="0" err="1" smtClean="0"/>
              <a:t>Тувалева</a:t>
            </a:r>
            <a:r>
              <a:rPr lang="ru-RU" sz="2000" i="1" dirty="0" smtClean="0"/>
              <a:t> Л.С.</a:t>
            </a:r>
            <a:br>
              <a:rPr lang="ru-RU" sz="2000" i="1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>УФА-2020</a:t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16632"/>
            <a:ext cx="8496944" cy="936104"/>
          </a:xfrm>
        </p:spPr>
        <p:txBody>
          <a:bodyPr>
            <a:normAutofit fontScale="85000" lnSpcReduction="20000"/>
          </a:bodyPr>
          <a:lstStyle/>
          <a:p>
            <a:pPr algn="ctr"/>
            <a:endParaRPr lang="ru-RU" sz="2400" b="1" dirty="0" smtClean="0"/>
          </a:p>
          <a:p>
            <a:pPr algn="ctr"/>
            <a:r>
              <a:rPr lang="ru-RU" sz="2400" b="1" dirty="0" smtClean="0"/>
              <a:t>ФГБОУ ВО БГМУ МЗ РФ</a:t>
            </a:r>
          </a:p>
          <a:p>
            <a:pPr algn="ctr"/>
            <a:r>
              <a:rPr lang="ru-RU" sz="2400" b="1" dirty="0" smtClean="0"/>
              <a:t>Кафедра поликлинической терапии с курсом ИДПО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1391151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/>
              <a:t>Метод исследования — это способ получения сбора, обработки или анализа данных. </a:t>
            </a:r>
            <a:endParaRPr lang="ru-RU" dirty="0" smtClean="0"/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Основным </a:t>
            </a:r>
            <a:r>
              <a:rPr lang="ru-RU" dirty="0"/>
              <a:t>ориентиром для выбора методов исследования могут служить его задачи. Именно задачи, поставленные перед работой, определяют способы их </a:t>
            </a:r>
            <a:r>
              <a:rPr lang="ru-RU" dirty="0" smtClean="0"/>
              <a:t>разрешения и </a:t>
            </a:r>
            <a:r>
              <a:rPr lang="ru-RU" dirty="0"/>
              <a:t>выбор соответствующих методов исследования.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effectLst/>
              </a:rPr>
              <a:t>Методы исследования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067467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3171808"/>
          </a:xfrm>
        </p:spPr>
        <p:txBody>
          <a:bodyPr>
            <a:normAutofit/>
          </a:bodyPr>
          <a:lstStyle/>
          <a:p>
            <a:pPr algn="just"/>
            <a:r>
              <a:rPr lang="ru-RU" sz="2800" dirty="0"/>
              <a:t>Сбор информации является едва ли не самым трудоемким этапом в осуществлении любого исследования. </a:t>
            </a:r>
            <a:endParaRPr lang="ru-RU" sz="2800" dirty="0" smtClean="0"/>
          </a:p>
          <a:p>
            <a:pPr algn="just"/>
            <a:endParaRPr lang="ru-RU" sz="2800" dirty="0"/>
          </a:p>
          <a:p>
            <a:pPr algn="just"/>
            <a:r>
              <a:rPr lang="ru-RU" sz="2800" dirty="0" smtClean="0"/>
              <a:t>Суть </a:t>
            </a:r>
            <a:r>
              <a:rPr lang="ru-RU" sz="2800" dirty="0"/>
              <a:t>его заключается в поиске и анализе различных источников информации.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Сбор информации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537097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Исходным элементом всякого информационного процесса являются источники данных.  Существует два основных типа источников информации - первичные и вторичные. </a:t>
            </a:r>
          </a:p>
          <a:p>
            <a:pPr marL="109728" indent="0" algn="just">
              <a:buNone/>
            </a:pPr>
            <a:endParaRPr lang="ru-RU" dirty="0"/>
          </a:p>
          <a:p>
            <a:pPr algn="just"/>
            <a:r>
              <a:rPr lang="ru-RU" b="1" dirty="0"/>
              <a:t>Первичные</a:t>
            </a:r>
            <a:r>
              <a:rPr lang="ru-RU" dirty="0"/>
              <a:t>  - информация, собранная впервые для какой-либо конкретной </a:t>
            </a:r>
            <a:r>
              <a:rPr lang="ru-RU" dirty="0" smtClean="0"/>
              <a:t>цели.</a:t>
            </a:r>
          </a:p>
          <a:p>
            <a:pPr algn="just"/>
            <a:endParaRPr lang="ru-RU" b="1" dirty="0"/>
          </a:p>
          <a:p>
            <a:pPr algn="just"/>
            <a:r>
              <a:rPr lang="ru-RU" b="1" dirty="0" smtClean="0"/>
              <a:t>Вторичные</a:t>
            </a:r>
            <a:r>
              <a:rPr lang="ru-RU" dirty="0" smtClean="0"/>
              <a:t>  </a:t>
            </a:r>
            <a:r>
              <a:rPr lang="ru-RU" dirty="0"/>
              <a:t>- информация, которая уже где-то существует, будучи собрана ранее для других целей.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Источники информации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884666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Источники информации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29762" y="1481138"/>
            <a:ext cx="5284475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5067089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ru-RU" dirty="0"/>
              <a:t>Библиографические </a:t>
            </a:r>
            <a:r>
              <a:rPr lang="ru-RU" dirty="0" smtClean="0"/>
              <a:t>источники:</a:t>
            </a:r>
          </a:p>
          <a:p>
            <a:pPr marL="109728" indent="0">
              <a:buNone/>
            </a:pPr>
            <a:endParaRPr lang="ru-RU" dirty="0"/>
          </a:p>
          <a:p>
            <a:r>
              <a:rPr lang="ru-RU" dirty="0" smtClean="0"/>
              <a:t>Справочники.</a:t>
            </a:r>
            <a:endParaRPr lang="ru-RU" dirty="0"/>
          </a:p>
          <a:p>
            <a:r>
              <a:rPr lang="ru-RU" dirty="0" smtClean="0"/>
              <a:t>Словари.</a:t>
            </a:r>
            <a:endParaRPr lang="ru-RU" dirty="0"/>
          </a:p>
          <a:p>
            <a:r>
              <a:rPr lang="ru-RU" dirty="0" smtClean="0"/>
              <a:t>Энциклопедии.</a:t>
            </a:r>
            <a:endParaRPr lang="ru-RU" dirty="0"/>
          </a:p>
          <a:p>
            <a:r>
              <a:rPr lang="ru-RU" dirty="0" smtClean="0"/>
              <a:t>Библиографии.</a:t>
            </a:r>
            <a:endParaRPr lang="ru-RU" dirty="0"/>
          </a:p>
          <a:p>
            <a:r>
              <a:rPr lang="ru-RU" dirty="0" smtClean="0"/>
              <a:t>Реферативные журналы.</a:t>
            </a:r>
            <a:endParaRPr lang="ru-RU" dirty="0"/>
          </a:p>
          <a:p>
            <a:r>
              <a:rPr lang="ru-RU" dirty="0"/>
              <a:t>Каталоги библиотек, обзоры и </a:t>
            </a:r>
            <a:r>
              <a:rPr lang="ru-RU" dirty="0" smtClean="0"/>
              <a:t>отчеты.</a:t>
            </a:r>
            <a:endParaRPr lang="ru-RU" dirty="0"/>
          </a:p>
          <a:p>
            <a:r>
              <a:rPr lang="ru-RU" dirty="0" smtClean="0"/>
              <a:t>Интернет-ресурсы.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Информационный поиск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626552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Монография.</a:t>
            </a:r>
            <a:endParaRPr lang="ru-RU" dirty="0"/>
          </a:p>
          <a:p>
            <a:r>
              <a:rPr lang="ru-RU" dirty="0"/>
              <a:t>Научная </a:t>
            </a:r>
            <a:r>
              <a:rPr lang="ru-RU" dirty="0" smtClean="0"/>
              <a:t>статья.</a:t>
            </a:r>
            <a:endParaRPr lang="ru-RU" dirty="0"/>
          </a:p>
          <a:p>
            <a:r>
              <a:rPr lang="ru-RU" dirty="0" smtClean="0"/>
              <a:t>Брошюра.</a:t>
            </a:r>
            <a:endParaRPr lang="ru-RU" dirty="0"/>
          </a:p>
          <a:p>
            <a:r>
              <a:rPr lang="ru-RU" dirty="0"/>
              <a:t>Сборник научных или научно-методических </a:t>
            </a:r>
            <a:r>
              <a:rPr lang="ru-RU" dirty="0" smtClean="0"/>
              <a:t>статей. </a:t>
            </a:r>
            <a:endParaRPr lang="ru-RU" dirty="0"/>
          </a:p>
          <a:p>
            <a:r>
              <a:rPr lang="ru-RU" dirty="0"/>
              <a:t>Учебные и методические </a:t>
            </a:r>
            <a:r>
              <a:rPr lang="ru-RU" dirty="0" smtClean="0"/>
              <a:t>пособия. </a:t>
            </a:r>
            <a:endParaRPr lang="ru-RU" dirty="0"/>
          </a:p>
          <a:p>
            <a:r>
              <a:rPr lang="ru-RU" dirty="0" smtClean="0"/>
              <a:t>Аннотация. </a:t>
            </a:r>
            <a:endParaRPr lang="ru-RU" dirty="0"/>
          </a:p>
          <a:p>
            <a:r>
              <a:rPr lang="ru-RU" dirty="0" smtClean="0"/>
              <a:t>Резюме. </a:t>
            </a:r>
            <a:endParaRPr lang="ru-RU" dirty="0"/>
          </a:p>
          <a:p>
            <a:r>
              <a:rPr lang="ru-RU" dirty="0" smtClean="0"/>
              <a:t>Сообщение. </a:t>
            </a:r>
            <a:endParaRPr lang="ru-RU" dirty="0"/>
          </a:p>
          <a:p>
            <a:r>
              <a:rPr lang="ru-RU" dirty="0"/>
              <a:t>Тезисы сообщения (доклада</a:t>
            </a:r>
            <a:r>
              <a:rPr lang="ru-RU" dirty="0" smtClean="0"/>
              <a:t>).</a:t>
            </a:r>
            <a:endParaRPr lang="ru-RU" dirty="0"/>
          </a:p>
          <a:p>
            <a:r>
              <a:rPr lang="ru-RU" dirty="0" smtClean="0"/>
              <a:t>Рецензия.</a:t>
            </a:r>
            <a:endParaRPr lang="ru-RU" dirty="0"/>
          </a:p>
          <a:p>
            <a:r>
              <a:rPr lang="ru-RU" dirty="0" smtClean="0"/>
              <a:t>Реферат. </a:t>
            </a:r>
            <a:endParaRPr lang="ru-RU" dirty="0"/>
          </a:p>
          <a:p>
            <a:r>
              <a:rPr lang="ru-RU" dirty="0" smtClean="0"/>
              <a:t>Эссе. 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Виды библиографических источников</a:t>
            </a:r>
          </a:p>
        </p:txBody>
      </p:sp>
    </p:spTree>
    <p:extLst>
      <p:ext uri="{BB962C8B-B14F-4D97-AF65-F5344CB8AC3E}">
        <p14:creationId xmlns:p14="http://schemas.microsoft.com/office/powerpoint/2010/main" xmlns="" val="8628703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/>
              <a:t>научный труд одного или нескольких </a:t>
            </a:r>
            <a:r>
              <a:rPr lang="ru-RU" dirty="0" smtClean="0"/>
              <a:t>авторов;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комплексное освещение одной </a:t>
            </a:r>
            <a:r>
              <a:rPr lang="ru-RU" dirty="0" smtClean="0"/>
              <a:t>проблемы;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всесторонние </a:t>
            </a:r>
            <a:r>
              <a:rPr lang="ru-RU" dirty="0"/>
              <a:t>теоретические исследования </a:t>
            </a:r>
            <a:r>
              <a:rPr lang="ru-RU" dirty="0" smtClean="0"/>
              <a:t>проблемы;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постепенное описание решения целого ряда задач, возникших в процессе исследования </a:t>
            </a:r>
            <a:r>
              <a:rPr lang="ru-RU" dirty="0" smtClean="0"/>
              <a:t>проблемы.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Монография </a:t>
            </a:r>
          </a:p>
        </p:txBody>
      </p:sp>
    </p:spTree>
    <p:extLst>
      <p:ext uri="{BB962C8B-B14F-4D97-AF65-F5344CB8AC3E}">
        <p14:creationId xmlns:p14="http://schemas.microsoft.com/office/powerpoint/2010/main" xmlns="" val="16047430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научное произведение небольшого </a:t>
            </a:r>
            <a:r>
              <a:rPr lang="ru-RU" dirty="0" smtClean="0"/>
              <a:t>объема;</a:t>
            </a:r>
          </a:p>
          <a:p>
            <a:pPr marL="109728" indent="0">
              <a:buNone/>
            </a:pPr>
            <a:r>
              <a:rPr lang="ru-RU" dirty="0" smtClean="0"/>
              <a:t> </a:t>
            </a:r>
            <a:endParaRPr lang="ru-RU" dirty="0"/>
          </a:p>
          <a:p>
            <a:r>
              <a:rPr lang="ru-RU" dirty="0"/>
              <a:t>описание решения одной из задач, стоящих перед исследователем в процессе научного </a:t>
            </a:r>
            <a:r>
              <a:rPr lang="ru-RU" dirty="0" smtClean="0"/>
              <a:t>исследования;</a:t>
            </a:r>
          </a:p>
          <a:p>
            <a:endParaRPr lang="ru-RU" dirty="0"/>
          </a:p>
          <a:p>
            <a:r>
              <a:rPr lang="ru-RU" dirty="0"/>
              <a:t>обоснование актуальности описываемой задачи, ее теоретического, прикладного </a:t>
            </a:r>
            <a:r>
              <a:rPr lang="ru-RU" dirty="0" smtClean="0"/>
              <a:t>значения; </a:t>
            </a:r>
          </a:p>
          <a:p>
            <a:endParaRPr lang="ru-RU" dirty="0"/>
          </a:p>
          <a:p>
            <a:r>
              <a:rPr lang="ru-RU" dirty="0"/>
              <a:t>характеристика методов и </a:t>
            </a:r>
            <a:r>
              <a:rPr lang="ru-RU" dirty="0" smtClean="0"/>
              <a:t>результатов.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Научная </a:t>
            </a:r>
            <a:r>
              <a:rPr lang="ru-RU" dirty="0" smtClean="0"/>
              <a:t>статья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297590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481328"/>
            <a:ext cx="8640960" cy="4525963"/>
          </a:xfrm>
        </p:spPr>
        <p:txBody>
          <a:bodyPr>
            <a:normAutofit/>
          </a:bodyPr>
          <a:lstStyle/>
          <a:p>
            <a:r>
              <a:rPr lang="ru-RU" dirty="0"/>
              <a:t>литературно оформленная научная </a:t>
            </a:r>
            <a:r>
              <a:rPr lang="ru-RU" dirty="0" smtClean="0"/>
              <a:t>работа.</a:t>
            </a:r>
          </a:p>
          <a:p>
            <a:endParaRPr lang="ru-RU" dirty="0" smtClean="0"/>
          </a:p>
          <a:p>
            <a:r>
              <a:rPr lang="ru-RU" dirty="0" smtClean="0"/>
              <a:t>Основные </a:t>
            </a:r>
            <a:r>
              <a:rPr lang="ru-RU" dirty="0"/>
              <a:t>рубрики: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теоретические положения о сути </a:t>
            </a:r>
            <a:r>
              <a:rPr lang="ru-RU" dirty="0" smtClean="0"/>
              <a:t>вопроса; </a:t>
            </a:r>
            <a:endParaRPr lang="ru-RU" dirty="0"/>
          </a:p>
          <a:p>
            <a:pPr>
              <a:buFont typeface="Wingdings" pitchFamily="2" charset="2"/>
              <a:buChar char="Ø"/>
            </a:pPr>
            <a:r>
              <a:rPr lang="ru-RU" dirty="0"/>
              <a:t>рабочая </a:t>
            </a:r>
            <a:r>
              <a:rPr lang="ru-RU" dirty="0" smtClean="0"/>
              <a:t>гипотеза; </a:t>
            </a:r>
            <a:endParaRPr lang="ru-RU" dirty="0"/>
          </a:p>
          <a:p>
            <a:pPr>
              <a:buFont typeface="Wingdings" pitchFamily="2" charset="2"/>
              <a:buChar char="Ø"/>
            </a:pPr>
            <a:r>
              <a:rPr lang="ru-RU" dirty="0"/>
              <a:t>методика </a:t>
            </a:r>
            <a:r>
              <a:rPr lang="ru-RU" dirty="0" smtClean="0"/>
              <a:t>исследования; </a:t>
            </a:r>
            <a:endParaRPr lang="ru-RU" dirty="0"/>
          </a:p>
          <a:p>
            <a:pPr>
              <a:buFont typeface="Wingdings" pitchFamily="2" charset="2"/>
              <a:buChar char="Ø"/>
            </a:pPr>
            <a:r>
              <a:rPr lang="ru-RU" dirty="0"/>
              <a:t>результаты, доказательство </a:t>
            </a:r>
            <a:r>
              <a:rPr lang="ru-RU" dirty="0" smtClean="0"/>
              <a:t>их достоверности; </a:t>
            </a:r>
            <a:endParaRPr lang="ru-RU" dirty="0"/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выводы; </a:t>
            </a:r>
            <a:endParaRPr lang="ru-RU" dirty="0"/>
          </a:p>
          <a:p>
            <a:pPr>
              <a:buFont typeface="Wingdings" pitchFamily="2" charset="2"/>
              <a:buChar char="Ø"/>
            </a:pPr>
            <a:r>
              <a:rPr lang="ru-RU" dirty="0"/>
              <a:t>библиографический список. </a:t>
            </a:r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Научный </a:t>
            </a:r>
            <a:r>
              <a:rPr lang="ru-RU" dirty="0" smtClean="0"/>
              <a:t>доклад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579770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краткое изложение содержания предстоящего научного </a:t>
            </a:r>
            <a:r>
              <a:rPr lang="ru-RU" dirty="0" smtClean="0"/>
              <a:t>сообщения;</a:t>
            </a:r>
          </a:p>
          <a:p>
            <a:endParaRPr lang="ru-RU" dirty="0"/>
          </a:p>
          <a:p>
            <a:pPr algn="just"/>
            <a:r>
              <a:rPr lang="ru-RU" dirty="0"/>
              <a:t>сжатое изложение основного положения </a:t>
            </a:r>
            <a:r>
              <a:rPr lang="ru-RU" dirty="0" smtClean="0"/>
              <a:t>сообщения, которое включает:</a:t>
            </a:r>
          </a:p>
          <a:p>
            <a:pPr algn="just"/>
            <a:endParaRPr lang="ru-RU" dirty="0"/>
          </a:p>
          <a:p>
            <a:pPr>
              <a:buFont typeface="Wingdings" pitchFamily="2" charset="2"/>
              <a:buChar char="Ø"/>
            </a:pPr>
            <a:r>
              <a:rPr lang="ru-RU" dirty="0"/>
              <a:t>обоснование темы,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характеристику истории вопроса,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изложение методики исследования, 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результаты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развернутые выводы с пояснениями, 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заключение.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Тезисы сообщения (доклада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69306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1. Объект исследования</a:t>
            </a:r>
          </a:p>
          <a:p>
            <a:r>
              <a:rPr lang="ru-RU" dirty="0" smtClean="0"/>
              <a:t>2. Предмет исследования</a:t>
            </a:r>
          </a:p>
          <a:p>
            <a:r>
              <a:rPr lang="ru-RU" dirty="0" smtClean="0"/>
              <a:t>3. Признаки и этапы научного исследования</a:t>
            </a:r>
          </a:p>
          <a:p>
            <a:r>
              <a:rPr lang="ru-RU" dirty="0" smtClean="0"/>
              <a:t>4. Методы исследования</a:t>
            </a:r>
          </a:p>
          <a:p>
            <a:r>
              <a:rPr lang="ru-RU" dirty="0" smtClean="0"/>
              <a:t>5. Источники информации</a:t>
            </a:r>
          </a:p>
          <a:p>
            <a:r>
              <a:rPr lang="ru-RU" dirty="0" smtClean="0"/>
              <a:t>6. Виды библиографических источников</a:t>
            </a:r>
          </a:p>
          <a:p>
            <a:r>
              <a:rPr lang="ru-RU" dirty="0" smtClean="0"/>
              <a:t>7. Понятие опроса, анкетирования</a:t>
            </a:r>
          </a:p>
          <a:p>
            <a:r>
              <a:rPr lang="ru-RU" dirty="0" smtClean="0"/>
              <a:t>8. Понятие скрининга, этапы и методы</a:t>
            </a:r>
          </a:p>
          <a:p>
            <a:r>
              <a:rPr lang="ru-RU" dirty="0" smtClean="0"/>
              <a:t>9. Литература</a:t>
            </a:r>
          </a:p>
          <a:p>
            <a:r>
              <a:rPr lang="ru-RU" dirty="0" smtClean="0"/>
              <a:t>10. Вопросы для самоконтроля</a:t>
            </a:r>
          </a:p>
          <a:p>
            <a:pPr marL="109728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План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583648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026563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/>
              <a:t>изложение </a:t>
            </a:r>
            <a:r>
              <a:rPr lang="ru-RU" sz="2400" dirty="0"/>
              <a:t>сути какого-либо </a:t>
            </a:r>
            <a:r>
              <a:rPr lang="ru-RU" sz="2400" dirty="0" smtClean="0"/>
              <a:t>вопроса; </a:t>
            </a:r>
          </a:p>
          <a:p>
            <a:pPr algn="just"/>
            <a:endParaRPr lang="ru-RU" sz="2400" dirty="0"/>
          </a:p>
          <a:p>
            <a:pPr algn="just"/>
            <a:r>
              <a:rPr lang="ru-RU" sz="2400" dirty="0"/>
              <a:t>сокращенное изложение текста первоисточника, выполняющее познавательную </a:t>
            </a:r>
            <a:r>
              <a:rPr lang="ru-RU" sz="2400" dirty="0" smtClean="0"/>
              <a:t>функцию;</a:t>
            </a:r>
          </a:p>
          <a:p>
            <a:pPr algn="just"/>
            <a:endParaRPr lang="ru-RU" sz="2400" dirty="0"/>
          </a:p>
          <a:p>
            <a:pPr algn="just"/>
            <a:r>
              <a:rPr lang="ru-RU" sz="2400" dirty="0"/>
              <a:t>цель – расширение знаний об </a:t>
            </a:r>
            <a:r>
              <a:rPr lang="ru-RU" sz="2400" dirty="0" smtClean="0"/>
              <a:t>объекте.</a:t>
            </a:r>
          </a:p>
          <a:p>
            <a:pPr algn="just"/>
            <a:endParaRPr lang="ru-RU" sz="2400" dirty="0"/>
          </a:p>
          <a:p>
            <a:pPr algn="just"/>
            <a:r>
              <a:rPr lang="ru-RU" sz="2400" dirty="0" smtClean="0"/>
              <a:t>Реферат включает:</a:t>
            </a:r>
            <a:endParaRPr lang="ru-RU" sz="2400" dirty="0"/>
          </a:p>
          <a:p>
            <a:pPr algn="just">
              <a:buFont typeface="Wingdings" pitchFamily="2" charset="2"/>
              <a:buChar char="Ø"/>
            </a:pPr>
            <a:r>
              <a:rPr lang="ru-RU" sz="2400" dirty="0"/>
              <a:t>заглавие по тексту первоисточника,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/>
              <a:t>указание объекта, предмета исследования,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/>
              <a:t>описание цели  и методов исследования,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/>
              <a:t>характеристику конкретных результатов.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274"/>
            <a:ext cx="8229600" cy="1143000"/>
          </a:xfrm>
        </p:spPr>
        <p:txBody>
          <a:bodyPr/>
          <a:lstStyle/>
          <a:p>
            <a:pPr algn="ctr"/>
            <a:r>
              <a:rPr lang="ru-RU" dirty="0"/>
              <a:t>Реферат</a:t>
            </a:r>
          </a:p>
        </p:txBody>
      </p:sp>
    </p:spTree>
    <p:extLst>
      <p:ext uri="{BB962C8B-B14F-4D97-AF65-F5344CB8AC3E}">
        <p14:creationId xmlns:p14="http://schemas.microsoft.com/office/powerpoint/2010/main" xmlns="" val="26021101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381988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опрос (интервью);</a:t>
            </a:r>
          </a:p>
          <a:p>
            <a:r>
              <a:rPr lang="ru-RU" sz="3200" dirty="0" smtClean="0"/>
              <a:t>наблюдение </a:t>
            </a:r>
            <a:r>
              <a:rPr lang="ru-RU" sz="3200" dirty="0"/>
              <a:t>и сбор фактов; </a:t>
            </a:r>
            <a:endParaRPr lang="ru-RU" sz="3200" dirty="0" smtClean="0"/>
          </a:p>
          <a:p>
            <a:r>
              <a:rPr lang="ru-RU" sz="3200" dirty="0" smtClean="0"/>
              <a:t>эксперимент</a:t>
            </a:r>
            <a:r>
              <a:rPr lang="ru-RU" sz="3200" dirty="0"/>
              <a:t>; </a:t>
            </a:r>
            <a:endParaRPr lang="ru-RU" sz="3200" dirty="0" smtClean="0"/>
          </a:p>
          <a:p>
            <a:r>
              <a:rPr lang="ru-RU" sz="3200" dirty="0" smtClean="0"/>
              <a:t>моделирование</a:t>
            </a:r>
            <a:r>
              <a:rPr lang="ru-RU" sz="3200" dirty="0"/>
              <a:t>; </a:t>
            </a:r>
            <a:endParaRPr lang="ru-RU" sz="3200" dirty="0" smtClean="0"/>
          </a:p>
          <a:p>
            <a:r>
              <a:rPr lang="ru-RU" sz="3200" dirty="0" smtClean="0"/>
              <a:t>метод </a:t>
            </a:r>
            <a:r>
              <a:rPr lang="ru-RU" sz="3200" dirty="0"/>
              <a:t>научных абстракций; </a:t>
            </a:r>
            <a:endParaRPr lang="ru-RU" sz="3200" dirty="0" smtClean="0"/>
          </a:p>
          <a:p>
            <a:r>
              <a:rPr lang="ru-RU" sz="3200" dirty="0" smtClean="0"/>
              <a:t>анализ </a:t>
            </a:r>
            <a:r>
              <a:rPr lang="ru-RU" sz="3200" dirty="0"/>
              <a:t>и синтез; </a:t>
            </a:r>
            <a:endParaRPr lang="ru-RU" sz="3200" dirty="0" smtClean="0"/>
          </a:p>
          <a:p>
            <a:r>
              <a:rPr lang="ru-RU" sz="3200" dirty="0" smtClean="0"/>
              <a:t>системный </a:t>
            </a:r>
            <a:r>
              <a:rPr lang="ru-RU" sz="3200" dirty="0"/>
              <a:t>подход.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effectLst/>
              </a:rPr>
              <a:t>М</a:t>
            </a:r>
            <a:r>
              <a:rPr lang="ru-RU" dirty="0" smtClean="0">
                <a:effectLst/>
              </a:rPr>
              <a:t>етоды </a:t>
            </a:r>
            <a:r>
              <a:rPr lang="ru-RU" dirty="0">
                <a:effectLst/>
              </a:rPr>
              <a:t>сбора информации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756757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68052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Опрос (интервью, анкетирование) </a:t>
            </a:r>
            <a:r>
              <a:rPr lang="ru-RU" dirty="0"/>
              <a:t>— выяснение позиции людей или получение от них справки по какому-либо вопросу. </a:t>
            </a:r>
            <a:endParaRPr lang="ru-RU" dirty="0" smtClean="0"/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Наиболее </a:t>
            </a:r>
            <a:r>
              <a:rPr lang="ru-RU" dirty="0"/>
              <a:t>часто используемым в медико-социологическом исследовании является метод опроса. </a:t>
            </a:r>
            <a:r>
              <a:rPr lang="ru-RU" dirty="0" smtClean="0"/>
              <a:t>Приблизительно </a:t>
            </a:r>
            <a:r>
              <a:rPr lang="ru-RU" dirty="0"/>
              <a:t>90% исследований используют этот метод. Опрос может быть устным (личным) или письменным</a:t>
            </a:r>
            <a:r>
              <a:rPr lang="ru-RU" dirty="0" smtClean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Опросники, шкалы и анкеты на сегодняшний день находят широкое применение во всех областях медицины, как с практической, так и с научной точки зрения. </a:t>
            </a:r>
          </a:p>
          <a:p>
            <a:pPr algn="just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Опрос. Анкетирование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210959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endParaRPr lang="ru-RU" dirty="0"/>
          </a:p>
          <a:p>
            <a:pPr algn="just"/>
            <a:r>
              <a:rPr lang="ru-RU" dirty="0" smtClean="0"/>
              <a:t>Применяя </a:t>
            </a:r>
            <a:r>
              <a:rPr lang="ru-RU" dirty="0"/>
              <a:t>различные формы опроса, можно за короткий отрезок времени собрать значительный объем медико-социологической информации в исследуемой совокупности или </a:t>
            </a:r>
            <a:r>
              <a:rPr lang="ru-RU" dirty="0" smtClean="0"/>
              <a:t>ее части (</a:t>
            </a:r>
            <a:r>
              <a:rPr lang="ru-RU" dirty="0"/>
              <a:t>выборке). </a:t>
            </a:r>
            <a:endParaRPr lang="ru-RU" dirty="0" smtClean="0"/>
          </a:p>
          <a:p>
            <a:pPr algn="just"/>
            <a:endParaRPr lang="ru-RU" dirty="0" smtClean="0"/>
          </a:p>
          <a:p>
            <a:pPr algn="just"/>
            <a:r>
              <a:rPr lang="ru-RU" dirty="0"/>
              <a:t>При помощи метода анкетирования можно с наименьшими затратами получить высокий уровень массовости исследования.</a:t>
            </a:r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Опрос. </a:t>
            </a:r>
            <a:r>
              <a:rPr lang="ru-RU" dirty="0" smtClean="0"/>
              <a:t>Анкетирование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505692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r>
              <a:rPr lang="ru-RU" dirty="0" smtClean="0"/>
              <a:t>Метод </a:t>
            </a:r>
            <a:r>
              <a:rPr lang="ru-RU" dirty="0"/>
              <a:t>опроса используется для получения данных о </a:t>
            </a:r>
            <a:r>
              <a:rPr lang="ru-RU" b="1" dirty="0"/>
              <a:t>вредных привычках</a:t>
            </a:r>
            <a:r>
              <a:rPr lang="ru-RU" dirty="0"/>
              <a:t> (курение, алкоголь, токсикомания), </a:t>
            </a:r>
            <a:r>
              <a:rPr lang="ru-RU" b="1" dirty="0"/>
              <a:t>образе жизни </a:t>
            </a:r>
            <a:r>
              <a:rPr lang="ru-RU" dirty="0"/>
              <a:t>(питание, занятия физической культурой и спортом, сексуальное поведение, соблюдение гигиенических рекомендаций и правил и т. д</a:t>
            </a:r>
            <a:r>
              <a:rPr lang="ru-RU" dirty="0" smtClean="0"/>
              <a:t>.). 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Опрос. </a:t>
            </a:r>
            <a:r>
              <a:rPr lang="ru-RU" dirty="0" smtClean="0"/>
              <a:t>Анкетирование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869739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dirty="0" smtClean="0"/>
              <a:t> </a:t>
            </a:r>
          </a:p>
          <a:p>
            <a:pPr algn="just"/>
            <a:r>
              <a:rPr lang="ru-RU" dirty="0" smtClean="0"/>
              <a:t>Особенностью </a:t>
            </a:r>
            <a:r>
              <a:rPr lang="ru-RU" dirty="0"/>
              <a:t>этого метода можно назвать его </a:t>
            </a:r>
            <a:r>
              <a:rPr lang="ru-RU" dirty="0" smtClean="0"/>
              <a:t>анонимность при необходимости </a:t>
            </a:r>
            <a:r>
              <a:rPr lang="ru-RU" dirty="0"/>
              <a:t>(личность респондента не регистрируется, фиксируются лишь его ответы), что позволяет получить наиболее точную информацию. </a:t>
            </a:r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Опрос. Анкетирование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454267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3531848"/>
          </a:xfrm>
        </p:spPr>
        <p:txBody>
          <a:bodyPr/>
          <a:lstStyle/>
          <a:p>
            <a:pPr marL="109728" indent="0" algn="just">
              <a:buNone/>
            </a:pPr>
            <a:r>
              <a:rPr lang="ru-RU" dirty="0"/>
              <a:t>Однако следует помнить, что метод опроса не всегда обеспечивает надежность информации, поскольку респонденты по тем или иным мотивам могут давать ложные ответы или такие ответы, которые желательны интервьюеру (опрашивающему лицу).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Недостаток метода опроса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182208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ru-RU" sz="3200" dirty="0"/>
              <a:t>Скрининг (в здравоохранении) — система первичного обследования групп клинически бессимптомных лиц с целью выявления случаев </a:t>
            </a:r>
            <a:r>
              <a:rPr lang="ru-RU" sz="3200" dirty="0" smtClean="0"/>
              <a:t>заболевания.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Скрининг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74065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Скрининг предлагается здоровым людям без признаков или </a:t>
            </a:r>
            <a:r>
              <a:rPr lang="ru-RU" dirty="0" smtClean="0"/>
              <a:t>симптомов заболевания</a:t>
            </a:r>
            <a:r>
              <a:rPr lang="ru-RU" dirty="0"/>
              <a:t>, на выявление которого направлено </a:t>
            </a:r>
            <a:r>
              <a:rPr lang="ru-RU" dirty="0" smtClean="0"/>
              <a:t>исследование.</a:t>
            </a:r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Задача скрининга - </a:t>
            </a:r>
            <a:r>
              <a:rPr lang="ru-RU" dirty="0"/>
              <a:t>определить группу людей, для которых </a:t>
            </a:r>
            <a:r>
              <a:rPr lang="ru-RU" dirty="0" smtClean="0"/>
              <a:t>последующее обследование </a:t>
            </a:r>
            <a:r>
              <a:rPr lang="ru-RU" dirty="0"/>
              <a:t>и лечение принесет больше пользы, чем </a:t>
            </a:r>
            <a:r>
              <a:rPr lang="ru-RU" dirty="0" smtClean="0"/>
              <a:t>вреда.</a:t>
            </a:r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Цель скрининга - </a:t>
            </a:r>
            <a:r>
              <a:rPr lang="ru-RU" dirty="0"/>
              <a:t>не просто </a:t>
            </a:r>
            <a:r>
              <a:rPr lang="ru-RU" dirty="0" smtClean="0"/>
              <a:t>выявление онкологической, сердечно-сосудистой и др. патологии</a:t>
            </a:r>
            <a:r>
              <a:rPr lang="ru-RU" dirty="0"/>
              <a:t>, а улучшение качества жизни и/или снижение </a:t>
            </a:r>
            <a:r>
              <a:rPr lang="ru-RU" dirty="0" smtClean="0"/>
              <a:t>смертности.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Скрининг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273501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/>
              <a:t>Характеристики</a:t>
            </a:r>
            <a:r>
              <a:rPr lang="ru-RU" sz="3600" dirty="0"/>
              <a:t>: </a:t>
            </a:r>
            <a:endParaRPr lang="ru-RU" sz="3600" dirty="0" smtClean="0"/>
          </a:p>
          <a:p>
            <a:endParaRPr lang="ru-RU" sz="3600" dirty="0"/>
          </a:p>
          <a:p>
            <a:r>
              <a:rPr lang="ru-RU" sz="3600" dirty="0" smtClean="0"/>
              <a:t>безопасность; </a:t>
            </a:r>
          </a:p>
          <a:p>
            <a:r>
              <a:rPr lang="ru-RU" sz="3600" dirty="0" smtClean="0"/>
              <a:t>чувствительность; </a:t>
            </a:r>
          </a:p>
          <a:p>
            <a:r>
              <a:rPr lang="ru-RU" sz="3600" dirty="0" smtClean="0"/>
              <a:t>специфичность;</a:t>
            </a:r>
            <a:endParaRPr lang="ru-RU" sz="3600" dirty="0"/>
          </a:p>
          <a:p>
            <a:r>
              <a:rPr lang="ru-RU" sz="3600" dirty="0" smtClean="0"/>
              <a:t>эффективность.</a:t>
            </a:r>
            <a:endParaRPr lang="ru-RU" sz="36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Скрининг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18156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/>
              <a:t>Актуальностью исследования</a:t>
            </a:r>
            <a:r>
              <a:rPr lang="ru-RU" dirty="0"/>
              <a:t> является степень его важности на данный момент и в данной ситуации для решения определенной проблемы, задачи или вопроса. Это же относится и к актуальности научного исследования или обоснованию актуальности темы научного исследования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В исследовательском </a:t>
            </a:r>
            <a:r>
              <a:rPr lang="ru-RU" dirty="0" smtClean="0"/>
              <a:t>проекте</a:t>
            </a:r>
            <a:r>
              <a:rPr lang="ru-RU" dirty="0"/>
              <a:t> </a:t>
            </a:r>
            <a:r>
              <a:rPr lang="ru-RU" b="1" dirty="0"/>
              <a:t>обоснование актуальности исследования</a:t>
            </a:r>
            <a:r>
              <a:rPr lang="ru-RU" dirty="0"/>
              <a:t> - это объяснение необходимости изучения данной темы и проведения исследовательской работы в процессе общего познания</a:t>
            </a:r>
            <a:r>
              <a:rPr lang="ru-RU" dirty="0" smtClean="0"/>
              <a:t>.</a:t>
            </a:r>
          </a:p>
          <a:p>
            <a:pPr marL="109728" indent="0">
              <a:buNone/>
            </a:pPr>
            <a:endParaRPr lang="ru-RU" b="1" dirty="0" smtClean="0"/>
          </a:p>
          <a:p>
            <a:r>
              <a:rPr lang="ru-RU" b="1" dirty="0" smtClean="0"/>
              <a:t>Актуальность </a:t>
            </a:r>
            <a:r>
              <a:rPr lang="ru-RU" b="1" dirty="0"/>
              <a:t>объекта исследования</a:t>
            </a:r>
            <a:r>
              <a:rPr lang="ru-RU" dirty="0"/>
              <a:t> - это обоснование того, почему будет взят именно этот предмет, существо, процесс или </a:t>
            </a:r>
            <a:r>
              <a:rPr lang="ru-RU" dirty="0" smtClean="0"/>
              <a:t>явление </a:t>
            </a:r>
            <a:r>
              <a:rPr lang="ru-RU" dirty="0"/>
              <a:t>для изучения и исследования в проекте</a:t>
            </a:r>
            <a:r>
              <a:rPr lang="ru-RU" dirty="0" smtClean="0"/>
              <a:t>.</a:t>
            </a:r>
          </a:p>
          <a:p>
            <a:pPr marL="109728" indent="0">
              <a:buNone/>
            </a:pPr>
            <a:endParaRPr lang="ru-RU" b="1" dirty="0"/>
          </a:p>
          <a:p>
            <a:r>
              <a:rPr lang="ru-RU" b="1" dirty="0"/>
              <a:t>Актуальность методов исследования</a:t>
            </a:r>
            <a:r>
              <a:rPr lang="ru-RU" dirty="0"/>
              <a:t> - это обоснование важности выбора именно таких способов достижения цели в исследовательской работе или </a:t>
            </a:r>
            <a:r>
              <a:rPr lang="ru-RU" dirty="0" smtClean="0"/>
              <a:t>проекте.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Актуальность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571888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>Антропометрия:</a:t>
            </a:r>
          </a:p>
          <a:p>
            <a:pPr marL="109728" indent="0">
              <a:buNone/>
            </a:pPr>
            <a:r>
              <a:rPr lang="ru-RU" sz="2800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/>
              <a:t>рост; 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/>
              <a:t>вес; 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/>
              <a:t>окружность талии;</a:t>
            </a:r>
          </a:p>
          <a:p>
            <a:pPr>
              <a:buFont typeface="Wingdings" pitchFamily="2" charset="2"/>
              <a:buChar char="Ø"/>
            </a:pPr>
            <a:endParaRPr lang="ru-RU" sz="2800" dirty="0" smtClean="0"/>
          </a:p>
          <a:p>
            <a:r>
              <a:rPr lang="ru-RU" sz="2800" dirty="0" smtClean="0"/>
              <a:t>индекс массы тела.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Базовый этап скрининга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847618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988840"/>
            <a:ext cx="8784976" cy="4525963"/>
          </a:xfrm>
        </p:spPr>
        <p:txBody>
          <a:bodyPr/>
          <a:lstStyle/>
          <a:p>
            <a:r>
              <a:rPr lang="ru-RU" dirty="0" smtClean="0"/>
              <a:t>Измерение артериального давления.</a:t>
            </a:r>
          </a:p>
          <a:p>
            <a:r>
              <a:rPr lang="ru-RU" dirty="0" smtClean="0"/>
              <a:t>ЭКГ в покое.</a:t>
            </a:r>
          </a:p>
          <a:p>
            <a:r>
              <a:rPr lang="ru-RU" dirty="0" smtClean="0"/>
              <a:t>Флюорография легких.</a:t>
            </a:r>
          </a:p>
          <a:p>
            <a:r>
              <a:rPr lang="ru-RU" dirty="0" smtClean="0"/>
              <a:t>Измерение остроты зрения.</a:t>
            </a:r>
          </a:p>
          <a:p>
            <a:r>
              <a:rPr lang="ru-RU" dirty="0" smtClean="0"/>
              <a:t>Измерение внутриглазного давления.</a:t>
            </a:r>
          </a:p>
          <a:p>
            <a:r>
              <a:rPr lang="ru-RU" dirty="0" smtClean="0"/>
              <a:t>Денситометрия (с 40 лет).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Инструментальные методы скрининга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371201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481328"/>
            <a:ext cx="8712968" cy="4525963"/>
          </a:xfrm>
        </p:spPr>
        <p:txBody>
          <a:bodyPr>
            <a:normAutofit/>
          </a:bodyPr>
          <a:lstStyle/>
          <a:p>
            <a:r>
              <a:rPr lang="ru-RU" sz="3200" dirty="0"/>
              <a:t>Общий анализ </a:t>
            </a:r>
            <a:r>
              <a:rPr lang="ru-RU" sz="3200" dirty="0" smtClean="0"/>
              <a:t>крови.</a:t>
            </a:r>
            <a:endParaRPr lang="ru-RU" sz="3200" dirty="0"/>
          </a:p>
          <a:p>
            <a:r>
              <a:rPr lang="ru-RU" sz="3200" dirty="0" smtClean="0"/>
              <a:t>Общий </a:t>
            </a:r>
            <a:r>
              <a:rPr lang="ru-RU" sz="3200" dirty="0"/>
              <a:t>анализ </a:t>
            </a:r>
            <a:r>
              <a:rPr lang="ru-RU" sz="3200" dirty="0" smtClean="0"/>
              <a:t>мочи.</a:t>
            </a:r>
            <a:endParaRPr lang="ru-RU" sz="3200" dirty="0"/>
          </a:p>
          <a:p>
            <a:r>
              <a:rPr lang="ru-RU" sz="3200" dirty="0" smtClean="0"/>
              <a:t>Биохимический </a:t>
            </a:r>
            <a:r>
              <a:rPr lang="ru-RU" sz="3200" dirty="0"/>
              <a:t>анализ </a:t>
            </a:r>
            <a:r>
              <a:rPr lang="ru-RU" sz="3200" dirty="0" smtClean="0"/>
              <a:t>крови.</a:t>
            </a:r>
            <a:endParaRPr lang="ru-RU" sz="3200" dirty="0"/>
          </a:p>
          <a:p>
            <a:r>
              <a:rPr lang="ru-RU" sz="3200" dirty="0" smtClean="0"/>
              <a:t>Липидный спектр.</a:t>
            </a:r>
            <a:endParaRPr lang="ru-RU" sz="3200" dirty="0"/>
          </a:p>
          <a:p>
            <a:r>
              <a:rPr lang="ru-RU" sz="3200" dirty="0" err="1" smtClean="0"/>
              <a:t>Коагулограмма</a:t>
            </a:r>
            <a:r>
              <a:rPr lang="ru-RU" sz="3200" dirty="0" smtClean="0"/>
              <a:t>.</a:t>
            </a:r>
            <a:endParaRPr lang="ru-RU" sz="3200" dirty="0"/>
          </a:p>
          <a:p>
            <a:r>
              <a:rPr lang="ru-RU" sz="3200" dirty="0" smtClean="0"/>
              <a:t>Определение </a:t>
            </a:r>
            <a:r>
              <a:rPr lang="ru-RU" sz="3200" dirty="0"/>
              <a:t>уровня калия, кальция и магния в </a:t>
            </a:r>
            <a:r>
              <a:rPr lang="ru-RU" sz="3200" dirty="0" smtClean="0"/>
              <a:t>крови.</a:t>
            </a:r>
          </a:p>
          <a:p>
            <a:r>
              <a:rPr lang="ru-RU" sz="3200" dirty="0"/>
              <a:t>Исследование кала на скрытую </a:t>
            </a:r>
            <a:r>
              <a:rPr lang="ru-RU" sz="3200" dirty="0" smtClean="0"/>
              <a:t>кровь.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Лабораторные исследования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943584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 smtClean="0"/>
              <a:t>УЗИ </a:t>
            </a:r>
            <a:r>
              <a:rPr lang="ru-RU" sz="3200" dirty="0"/>
              <a:t>щитовидной </a:t>
            </a:r>
            <a:r>
              <a:rPr lang="ru-RU" sz="3200" dirty="0" smtClean="0"/>
              <a:t>железы.</a:t>
            </a:r>
          </a:p>
          <a:p>
            <a:pPr algn="just"/>
            <a:endParaRPr lang="ru-RU" sz="3200" dirty="0"/>
          </a:p>
          <a:p>
            <a:pPr algn="just"/>
            <a:r>
              <a:rPr lang="ru-RU" sz="3200" dirty="0" smtClean="0"/>
              <a:t>УЗИ </a:t>
            </a:r>
            <a:r>
              <a:rPr lang="ru-RU" sz="3200" dirty="0"/>
              <a:t>органов брюшной полости и </a:t>
            </a:r>
            <a:r>
              <a:rPr lang="ru-RU" sz="3200" dirty="0" smtClean="0"/>
              <a:t>почек.</a:t>
            </a:r>
          </a:p>
          <a:p>
            <a:pPr algn="just"/>
            <a:endParaRPr lang="ru-RU" sz="3200" dirty="0"/>
          </a:p>
          <a:p>
            <a:pPr algn="just"/>
            <a:r>
              <a:rPr lang="ru-RU" sz="3200" dirty="0" smtClean="0"/>
              <a:t>УЗИ </a:t>
            </a:r>
            <a:r>
              <a:rPr lang="ru-RU" sz="3200" dirty="0"/>
              <a:t>предстательной железы (для мужчин) </a:t>
            </a:r>
            <a:r>
              <a:rPr lang="ru-RU" sz="3200" dirty="0" smtClean="0"/>
              <a:t>и органов </a:t>
            </a:r>
            <a:r>
              <a:rPr lang="ru-RU" sz="3200" dirty="0"/>
              <a:t>малого таза (для женщин</a:t>
            </a:r>
            <a:r>
              <a:rPr lang="ru-RU" sz="3200" dirty="0" smtClean="0"/>
              <a:t>).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Ультразвуковые исследования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97863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481328"/>
            <a:ext cx="8712968" cy="45259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800" dirty="0" smtClean="0"/>
              <a:t>Консультация </a:t>
            </a:r>
            <a:r>
              <a:rPr lang="ru-RU" sz="2800" dirty="0"/>
              <a:t>гинеколога </a:t>
            </a:r>
            <a:r>
              <a:rPr lang="ru-RU" sz="2800" dirty="0" smtClean="0"/>
              <a:t>с цитологическим исследованием </a:t>
            </a:r>
            <a:r>
              <a:rPr lang="ru-RU" sz="2800" dirty="0"/>
              <a:t>мазка </a:t>
            </a:r>
            <a:r>
              <a:rPr lang="ru-RU" sz="2800" dirty="0" smtClean="0"/>
              <a:t>с шейки </a:t>
            </a:r>
            <a:r>
              <a:rPr lang="ru-RU" sz="2800" dirty="0"/>
              <a:t>матки + тест на </a:t>
            </a:r>
            <a:r>
              <a:rPr lang="ru-RU" sz="2800" dirty="0" smtClean="0"/>
              <a:t>ВПЧ.</a:t>
            </a:r>
            <a:endParaRPr lang="ru-RU" sz="2800" dirty="0"/>
          </a:p>
          <a:p>
            <a:pPr algn="just"/>
            <a:endParaRPr lang="ru-RU" sz="2800" dirty="0" smtClean="0"/>
          </a:p>
          <a:p>
            <a:pPr algn="just"/>
            <a:r>
              <a:rPr lang="ru-RU" sz="2800" dirty="0" smtClean="0"/>
              <a:t>УЗИ </a:t>
            </a:r>
            <a:r>
              <a:rPr lang="ru-RU" sz="2800" dirty="0"/>
              <a:t>органов малого </a:t>
            </a:r>
            <a:r>
              <a:rPr lang="ru-RU" sz="2800" dirty="0" smtClean="0"/>
              <a:t>таза.</a:t>
            </a:r>
            <a:endParaRPr lang="ru-RU" sz="2800" dirty="0"/>
          </a:p>
          <a:p>
            <a:pPr algn="just"/>
            <a:endParaRPr lang="ru-RU" sz="2800" dirty="0" smtClean="0"/>
          </a:p>
          <a:p>
            <a:pPr algn="just"/>
            <a:r>
              <a:rPr lang="ru-RU" sz="2800" dirty="0" smtClean="0"/>
              <a:t>Маммография </a:t>
            </a:r>
            <a:r>
              <a:rPr lang="ru-RU" sz="2800" dirty="0"/>
              <a:t>для </a:t>
            </a:r>
            <a:r>
              <a:rPr lang="ru-RU" sz="2800" dirty="0" smtClean="0"/>
              <a:t>женщин старше </a:t>
            </a:r>
            <a:r>
              <a:rPr lang="ru-RU" sz="2800" dirty="0"/>
              <a:t>39 лет 1 раз в 2 </a:t>
            </a:r>
            <a:r>
              <a:rPr lang="ru-RU" sz="2800" dirty="0" smtClean="0"/>
              <a:t>года.</a:t>
            </a:r>
            <a:endParaRPr lang="ru-RU" sz="2800" dirty="0"/>
          </a:p>
          <a:p>
            <a:pPr algn="just"/>
            <a:endParaRPr lang="ru-RU" sz="2800" dirty="0" smtClean="0"/>
          </a:p>
          <a:p>
            <a:pPr algn="just"/>
            <a:r>
              <a:rPr lang="ru-RU" sz="2800" dirty="0" smtClean="0"/>
              <a:t>В </a:t>
            </a:r>
            <a:r>
              <a:rPr lang="ru-RU" sz="2800" dirty="0"/>
              <a:t>более молодом </a:t>
            </a:r>
            <a:r>
              <a:rPr lang="ru-RU" sz="2800" dirty="0" smtClean="0"/>
              <a:t>возрасте - </a:t>
            </a:r>
            <a:r>
              <a:rPr lang="ru-RU" sz="2800" dirty="0"/>
              <a:t>УЗИ молочных </a:t>
            </a:r>
            <a:r>
              <a:rPr lang="ru-RU" sz="2800" dirty="0" smtClean="0"/>
              <a:t>желез.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Обследования, специфичные для женщин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73711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ru-RU" sz="3200" dirty="0"/>
              <a:t>Определение общего </a:t>
            </a:r>
            <a:r>
              <a:rPr lang="ru-RU" sz="3200" dirty="0" smtClean="0"/>
              <a:t>и свободного </a:t>
            </a:r>
            <a:r>
              <a:rPr lang="ru-RU" sz="3200" dirty="0" err="1" smtClean="0"/>
              <a:t>простатспецифического</a:t>
            </a:r>
            <a:r>
              <a:rPr lang="ru-RU" sz="3200" dirty="0" smtClean="0"/>
              <a:t> антигена (ПСА</a:t>
            </a:r>
            <a:r>
              <a:rPr lang="ru-RU" sz="3200" dirty="0"/>
              <a:t>) в крови с </a:t>
            </a:r>
            <a:r>
              <a:rPr lang="ru-RU" sz="3200" dirty="0" smtClean="0"/>
              <a:t>последующей консультацией </a:t>
            </a:r>
            <a:r>
              <a:rPr lang="ru-RU" sz="3200" dirty="0"/>
              <a:t>уролога </a:t>
            </a:r>
            <a:r>
              <a:rPr lang="ru-RU" sz="3200" dirty="0" smtClean="0"/>
              <a:t>для мужчин </a:t>
            </a:r>
            <a:r>
              <a:rPr lang="ru-RU" sz="3200" dirty="0"/>
              <a:t>старше 40 </a:t>
            </a:r>
            <a:r>
              <a:rPr lang="ru-RU" sz="3200" dirty="0" smtClean="0"/>
              <a:t>лет.</a:t>
            </a:r>
          </a:p>
          <a:p>
            <a:pPr algn="just"/>
            <a:endParaRPr lang="ru-RU" sz="3200" dirty="0"/>
          </a:p>
          <a:p>
            <a:pPr algn="just"/>
            <a:r>
              <a:rPr lang="ru-RU" sz="3200" dirty="0" smtClean="0"/>
              <a:t>УЗИ простаты.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Обследования, специфичные для мужчин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4241536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Кардиолог.</a:t>
            </a:r>
          </a:p>
          <a:p>
            <a:r>
              <a:rPr lang="ru-RU" dirty="0" smtClean="0"/>
              <a:t>Невролог.</a:t>
            </a:r>
          </a:p>
          <a:p>
            <a:r>
              <a:rPr lang="ru-RU" dirty="0" smtClean="0"/>
              <a:t>Проктолог.</a:t>
            </a:r>
          </a:p>
          <a:p>
            <a:r>
              <a:rPr lang="ru-RU" dirty="0" smtClean="0"/>
              <a:t>Офтальмолог.</a:t>
            </a:r>
          </a:p>
          <a:p>
            <a:r>
              <a:rPr lang="ru-RU" dirty="0" err="1" smtClean="0"/>
              <a:t>Оториноларинголог</a:t>
            </a:r>
            <a:r>
              <a:rPr lang="ru-RU" dirty="0" smtClean="0"/>
              <a:t>.</a:t>
            </a:r>
          </a:p>
          <a:p>
            <a:r>
              <a:rPr lang="ru-RU" dirty="0" smtClean="0"/>
              <a:t>Уролог.</a:t>
            </a:r>
          </a:p>
          <a:p>
            <a:r>
              <a:rPr lang="ru-RU" dirty="0" smtClean="0"/>
              <a:t>Гинеколог.</a:t>
            </a:r>
          </a:p>
          <a:p>
            <a:r>
              <a:rPr lang="ru-RU" dirty="0" smtClean="0"/>
              <a:t>Хирург.</a:t>
            </a:r>
          </a:p>
          <a:p>
            <a:r>
              <a:rPr lang="ru-RU" dirty="0" smtClean="0"/>
              <a:t>Спирометрия.</a:t>
            </a:r>
          </a:p>
          <a:p>
            <a:r>
              <a:rPr lang="ru-RU" dirty="0" err="1" smtClean="0"/>
              <a:t>Колоноскопия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ФГДС.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Углубленный этап скрининга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6414221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fontScale="92500"/>
          </a:bodyPr>
          <a:lstStyle/>
          <a:p>
            <a:pPr marL="109728" indent="0">
              <a:buNone/>
            </a:pP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1. Резник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, С.Д. Аспирант вуза. Технологии научного творчества и педагогической деятельности: учебник: рек. УМО / С. Д. Резник. - 6-е изд., стереотип. - М. : ИНФРА-М, 2018. - 452 с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.</a:t>
            </a:r>
            <a:endParaRPr lang="ru-RU" sz="1400" dirty="0">
              <a:latin typeface="Lucida Sans Unicode" pitchFamily="34" charset="0"/>
              <a:cs typeface="Lucida Sans Unicode" pitchFamily="34" charset="0"/>
            </a:endParaRPr>
          </a:p>
          <a:p>
            <a:pPr marL="0" indent="0" defTabSz="457200">
              <a:spcBef>
                <a:spcPts val="1000"/>
              </a:spcBef>
              <a:buClr>
                <a:srgbClr val="5FCBEF"/>
              </a:buClr>
              <a:buSzPct val="80000"/>
              <a:buNone/>
            </a:pP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2. Де 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Пой, Э. Методы научных исследований в медицине и здравоохранении: научное издание / Э. Де Пой, Л. Н. Гитлин ; пер. с англ. под ред. профессора В. В. Власова. - М. : ГЭОТАР-МЕДИА, 2017. - 431 с.</a:t>
            </a:r>
          </a:p>
          <a:p>
            <a:pPr marL="0" indent="0" defTabSz="457200">
              <a:spcBef>
                <a:spcPts val="1000"/>
              </a:spcBef>
              <a:buClr>
                <a:srgbClr val="5FCBEF"/>
              </a:buClr>
              <a:buSzPct val="80000"/>
              <a:buNone/>
            </a:pPr>
            <a:r>
              <a:rPr lang="ru-RU" sz="1400" dirty="0">
                <a:solidFill>
                  <a:prstClr val="black"/>
                </a:solidFill>
                <a:latin typeface="Lucida Sans Unicode" pitchFamily="34" charset="0"/>
                <a:cs typeface="Lucida Sans Unicode" pitchFamily="34" charset="0"/>
              </a:rPr>
              <a:t>3</a:t>
            </a:r>
            <a:r>
              <a:rPr lang="ru-RU" sz="1400" dirty="0" smtClean="0">
                <a:solidFill>
                  <a:prstClr val="black"/>
                </a:solidFill>
                <a:latin typeface="Lucida Sans Unicode" pitchFamily="34" charset="0"/>
                <a:cs typeface="Lucida Sans Unicode" pitchFamily="34" charset="0"/>
              </a:rPr>
              <a:t>.</a:t>
            </a:r>
            <a:r>
              <a:rPr lang="ru-RU" sz="1400" dirty="0"/>
              <a:t>  Гаврилов М. В., Никитина О. В., </a:t>
            </a:r>
            <a:r>
              <a:rPr lang="ru-RU" sz="1400" dirty="0" err="1"/>
              <a:t>Тяпугина</a:t>
            </a:r>
            <a:r>
              <a:rPr lang="ru-RU" sz="1400" dirty="0"/>
              <a:t> Н. Ю. Теория и практика научного труда : учебно-   методическое пособие. — Саратов : ИП </a:t>
            </a:r>
            <a:r>
              <a:rPr lang="ru-RU" sz="1400" dirty="0" err="1"/>
              <a:t>Лахнев</a:t>
            </a:r>
            <a:r>
              <a:rPr lang="ru-RU" sz="1400" dirty="0"/>
              <a:t> Ю. В. (ИД «</a:t>
            </a:r>
            <a:r>
              <a:rPr lang="ru-RU" sz="1400" dirty="0" err="1"/>
              <a:t>МарК</a:t>
            </a:r>
            <a:r>
              <a:rPr lang="ru-RU" sz="1400" dirty="0"/>
              <a:t>»), 2014. — 228 с</a:t>
            </a:r>
            <a:r>
              <a:rPr lang="ru-RU" sz="1400" dirty="0" smtClean="0"/>
              <a:t>.</a:t>
            </a:r>
          </a:p>
          <a:p>
            <a:pPr marL="0" indent="0" defTabSz="457200">
              <a:spcBef>
                <a:spcPts val="1000"/>
              </a:spcBef>
              <a:buClr>
                <a:srgbClr val="5FCBEF"/>
              </a:buClr>
              <a:buSzPct val="80000"/>
              <a:buNone/>
            </a:pP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>4</a:t>
            </a:r>
            <a:r>
              <a:rPr lang="ru-RU" sz="1400" dirty="0" smtClean="0"/>
              <a:t>. </a:t>
            </a:r>
            <a:r>
              <a:rPr lang="ru-RU" sz="1400" dirty="0"/>
              <a:t>Маркова Е. С. Методология и методы научных исследований : учебно-практическое пособие. —   Липецк: ЛЭГИ, 2013. — 96 с.</a:t>
            </a:r>
          </a:p>
          <a:p>
            <a:pPr marL="0" lvl="0" indent="0" defTabSz="457200">
              <a:spcBef>
                <a:spcPts val="1000"/>
              </a:spcBef>
              <a:buClr>
                <a:srgbClr val="5FCBEF"/>
              </a:buClr>
              <a:buSzPct val="80000"/>
              <a:buNone/>
            </a:pPr>
            <a:r>
              <a:rPr lang="ru-RU" sz="1400" dirty="0">
                <a:solidFill>
                  <a:prstClr val="black"/>
                </a:solidFill>
                <a:latin typeface="Lucida Sans Unicode" pitchFamily="34" charset="0"/>
                <a:cs typeface="Lucida Sans Unicode" pitchFamily="34" charset="0"/>
              </a:rPr>
              <a:t>5</a:t>
            </a:r>
            <a:r>
              <a:rPr lang="ru-RU" sz="1400" dirty="0" smtClean="0">
                <a:solidFill>
                  <a:prstClr val="black"/>
                </a:solidFill>
                <a:latin typeface="Lucida Sans Unicode" pitchFamily="34" charset="0"/>
                <a:cs typeface="Lucida Sans Unicode" pitchFamily="34" charset="0"/>
              </a:rPr>
              <a:t>. </a:t>
            </a:r>
            <a:r>
              <a:rPr lang="ru-RU" sz="1400" dirty="0"/>
              <a:t> </a:t>
            </a:r>
            <a:r>
              <a:rPr lang="ru-RU" sz="1400" dirty="0" smtClean="0"/>
              <a:t>Ермаченко Н.И. </a:t>
            </a:r>
            <a:r>
              <a:rPr lang="ru-RU" sz="1400" dirty="0"/>
              <a:t>Основы научных исследований: теоретико-методологический подход / Н. И. Ермаченко. — Красноярск : Сибирский ин-т бизнеса, управления и психологии, 2012. — 119 с</a:t>
            </a:r>
            <a:r>
              <a:rPr lang="ru-RU" sz="1400" dirty="0" smtClean="0"/>
              <a:t>.</a:t>
            </a:r>
            <a:endParaRPr lang="ru-RU" sz="1400" dirty="0" smtClean="0">
              <a:solidFill>
                <a:prstClr val="black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0" indent="0" defTabSz="457200">
              <a:spcBef>
                <a:spcPts val="1000"/>
              </a:spcBef>
              <a:buClr>
                <a:srgbClr val="5FCBEF"/>
              </a:buClr>
              <a:buSzPct val="80000"/>
              <a:buNone/>
            </a:pPr>
            <a:r>
              <a:rPr lang="ru-RU" sz="1400" dirty="0" smtClean="0">
                <a:solidFill>
                  <a:prstClr val="black"/>
                </a:solidFill>
                <a:latin typeface="Lucida Sans Unicode" pitchFamily="34" charset="0"/>
                <a:cs typeface="Lucida Sans Unicode" pitchFamily="34" charset="0"/>
              </a:rPr>
              <a:t>6. </a:t>
            </a:r>
            <a:r>
              <a:rPr lang="ru-RU" sz="1400" dirty="0"/>
              <a:t> </a:t>
            </a:r>
            <a:r>
              <a:rPr lang="ru-RU" sz="1400" dirty="0" smtClean="0"/>
              <a:t>Пещеров Г.И. </a:t>
            </a:r>
            <a:r>
              <a:rPr lang="ru-RU" sz="1400" dirty="0"/>
              <a:t>Методика научного исследования : учебное пособие / Г. И. Пещеров ; М-во образования </a:t>
            </a:r>
            <a:r>
              <a:rPr lang="ru-RU" sz="1400" dirty="0" err="1"/>
              <a:t>Моск</a:t>
            </a:r>
            <a:r>
              <a:rPr lang="ru-RU" sz="1400" dirty="0"/>
              <a:t>. обл., </a:t>
            </a:r>
            <a:r>
              <a:rPr lang="ru-RU" sz="1400" dirty="0" err="1"/>
              <a:t>Моск</a:t>
            </a:r>
            <a:r>
              <a:rPr lang="ru-RU" sz="1400" dirty="0"/>
              <a:t>. гос. обл. ун-т, [каф. </a:t>
            </a:r>
            <a:r>
              <a:rPr lang="ru-RU" sz="1400" dirty="0" err="1"/>
              <a:t>социал</a:t>
            </a:r>
            <a:r>
              <a:rPr lang="ru-RU" sz="1400" dirty="0"/>
              <a:t>. наук и гос. упр.]. — Москва : Изд-во МГОУ, 2013. — 142 с</a:t>
            </a:r>
            <a:r>
              <a:rPr lang="ru-RU" sz="1400" dirty="0" smtClean="0"/>
              <a:t>.</a:t>
            </a:r>
            <a:endParaRPr lang="ru-RU" sz="1400" dirty="0" smtClean="0">
              <a:solidFill>
                <a:prstClr val="black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0" lvl="0" indent="0" defTabSz="457200">
              <a:spcBef>
                <a:spcPts val="1000"/>
              </a:spcBef>
              <a:buClr>
                <a:srgbClr val="5FCBEF"/>
              </a:buClr>
              <a:buSzPct val="80000"/>
              <a:buNone/>
            </a:pPr>
            <a:r>
              <a:rPr lang="ru-RU" sz="1400" dirty="0">
                <a:solidFill>
                  <a:prstClr val="black"/>
                </a:solidFill>
                <a:latin typeface="Lucida Sans Unicode" pitchFamily="34" charset="0"/>
                <a:cs typeface="Lucida Sans Unicode" pitchFamily="34" charset="0"/>
              </a:rPr>
              <a:t>7</a:t>
            </a:r>
            <a:r>
              <a:rPr lang="ru-RU" sz="1400" dirty="0" smtClean="0">
                <a:solidFill>
                  <a:prstClr val="black"/>
                </a:solidFill>
                <a:latin typeface="Lucida Sans Unicode" pitchFamily="34" charset="0"/>
                <a:cs typeface="Lucida Sans Unicode" pitchFamily="34" charset="0"/>
              </a:rPr>
              <a:t>. </a:t>
            </a:r>
            <a:r>
              <a:rPr lang="ru-RU" sz="1400" dirty="0"/>
              <a:t> </a:t>
            </a:r>
            <a:r>
              <a:rPr lang="ru-RU" sz="1400" dirty="0" err="1" smtClean="0"/>
              <a:t>Ипполитова</a:t>
            </a:r>
            <a:r>
              <a:rPr lang="ru-RU" sz="1400" dirty="0" smtClean="0"/>
              <a:t> Н.В. </a:t>
            </a:r>
            <a:r>
              <a:rPr lang="ru-RU" sz="1400" dirty="0"/>
              <a:t>Методология и методы научного исследования : учеб. пособие / </a:t>
            </a:r>
            <a:r>
              <a:rPr lang="ru-RU" sz="1400" dirty="0" err="1"/>
              <a:t>Ипполитова</a:t>
            </a:r>
            <a:r>
              <a:rPr lang="ru-RU" sz="1400" dirty="0"/>
              <a:t> Н. В., </a:t>
            </a:r>
            <a:r>
              <a:rPr lang="ru-RU" sz="1400" dirty="0" err="1"/>
              <a:t>Стерхова</a:t>
            </a:r>
            <a:r>
              <a:rPr lang="ru-RU" sz="1400" dirty="0"/>
              <a:t> Н. С. — Москва ; Курск : Университетская книга, 2017. — 195 с. </a:t>
            </a:r>
            <a:endParaRPr lang="en-US" sz="1400" dirty="0">
              <a:solidFill>
                <a:prstClr val="black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/>
              <a:t>Литература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xmlns="" val="66175826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Что такое предмет исследования?</a:t>
            </a:r>
          </a:p>
          <a:p>
            <a:r>
              <a:rPr lang="ru-RU" dirty="0" smtClean="0"/>
              <a:t>2. Что такое объект исследования?</a:t>
            </a:r>
          </a:p>
          <a:p>
            <a:r>
              <a:rPr lang="ru-RU" dirty="0" smtClean="0"/>
              <a:t>3. Назовите этапы научного исследования.</a:t>
            </a:r>
          </a:p>
          <a:p>
            <a:r>
              <a:rPr lang="ru-RU" dirty="0" smtClean="0"/>
              <a:t>4. Что является источниками информации?</a:t>
            </a:r>
          </a:p>
          <a:p>
            <a:r>
              <a:rPr lang="ru-RU" dirty="0" smtClean="0"/>
              <a:t>5. Назовите методы сбора информации.</a:t>
            </a:r>
          </a:p>
          <a:p>
            <a:r>
              <a:rPr lang="ru-RU" dirty="0" smtClean="0"/>
              <a:t>6. Что такое опрос (анкетирование)?</a:t>
            </a:r>
          </a:p>
          <a:p>
            <a:r>
              <a:rPr lang="ru-RU" dirty="0" smtClean="0"/>
              <a:t>7. Дайте определение скрининга.</a:t>
            </a:r>
          </a:p>
          <a:p>
            <a:r>
              <a:rPr lang="ru-RU" dirty="0" smtClean="0"/>
              <a:t>8. Назовите этапы скрининга и объемы обследований на каждом из них.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для самоконтроля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1460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2708920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61908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2883776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Объект — это процесс или явление, порождающее проблемную ситуацию и взятое исследователем для изучения. </a:t>
            </a:r>
            <a:endParaRPr lang="ru-RU" dirty="0" smtClean="0"/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Объект </a:t>
            </a:r>
            <a:r>
              <a:rPr lang="ru-RU" dirty="0"/>
              <a:t>— это та часть научного знания, с которой исследователь имеет дело. </a:t>
            </a:r>
            <a:endParaRPr lang="ru-RU" dirty="0" smtClean="0"/>
          </a:p>
          <a:p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Объект исследования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69116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Предмет — это то, что находится в рамках, в границах объекта. </a:t>
            </a:r>
            <a:endParaRPr lang="ru-RU" dirty="0" smtClean="0"/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Предмет </a:t>
            </a:r>
            <a:r>
              <a:rPr lang="ru-RU" dirty="0"/>
              <a:t>исследования — это тот аспект проблемы, исследуя который, мы познаем целостный объект, выделяя его главные, наиболее существенные признаки. </a:t>
            </a:r>
            <a:endParaRPr lang="ru-RU" dirty="0" smtClean="0"/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Предмет научного </a:t>
            </a:r>
            <a:r>
              <a:rPr lang="ru-RU" dirty="0"/>
              <a:t>исследования чаще всего совпадает с определением его темы или очень близок к нему. Объект и предмет исследования как научные категории соотносятся как общее и частное.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Предмет исследования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37888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916833"/>
            <a:ext cx="8229600" cy="3600400"/>
          </a:xfrm>
        </p:spPr>
        <p:txBody>
          <a:bodyPr>
            <a:normAutofit/>
          </a:bodyPr>
          <a:lstStyle/>
          <a:p>
            <a:pPr algn="just"/>
            <a:r>
              <a:rPr lang="ru-RU" sz="3200" dirty="0" smtClean="0"/>
              <a:t>Например, </a:t>
            </a:r>
            <a:r>
              <a:rPr lang="ru-RU" sz="3200" b="1" i="1" dirty="0" smtClean="0"/>
              <a:t>объект</a:t>
            </a:r>
            <a:r>
              <a:rPr lang="ru-RU" sz="3200" dirty="0" smtClean="0"/>
              <a:t> исследования в </a:t>
            </a:r>
            <a:r>
              <a:rPr lang="ru-RU" sz="3200" dirty="0"/>
              <a:t>медицине – человек, </a:t>
            </a:r>
            <a:r>
              <a:rPr lang="ru-RU" sz="3200" dirty="0" smtClean="0"/>
              <a:t>а </a:t>
            </a:r>
            <a:r>
              <a:rPr lang="ru-RU" sz="3200" b="1" i="1" dirty="0" smtClean="0"/>
              <a:t>предмет</a:t>
            </a:r>
            <a:r>
              <a:rPr lang="ru-RU" sz="3200" dirty="0" smtClean="0"/>
              <a:t> </a:t>
            </a:r>
            <a:r>
              <a:rPr lang="ru-RU" sz="3200" dirty="0"/>
              <a:t>– это биологическая система человека, его физиология, рассмотренная при участии категорий здоровья и </a:t>
            </a:r>
            <a:r>
              <a:rPr lang="ru-RU" sz="3200" dirty="0" smtClean="0"/>
              <a:t>болезни.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Объект и предмет исследования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95019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3401219"/>
          </a:xfrm>
        </p:spPr>
        <p:txBody>
          <a:bodyPr>
            <a:normAutofit/>
          </a:bodyPr>
          <a:lstStyle/>
          <a:p>
            <a:pPr algn="just"/>
            <a:r>
              <a:rPr lang="ru-RU" sz="3200" dirty="0"/>
              <a:t>Научное исследование— это целенаправленное познание, результаты которого выступают в виде системы понятий, законов и теорий.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Научное исследование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74920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это </a:t>
            </a:r>
            <a:r>
              <a:rPr lang="ru-RU" dirty="0" smtClean="0"/>
              <a:t>целенаправленный </a:t>
            </a:r>
            <a:r>
              <a:rPr lang="ru-RU" dirty="0"/>
              <a:t>процесс, достижение осознанно поставленной цели, четко сформулированных задач; </a:t>
            </a:r>
            <a:endParaRPr lang="ru-RU" dirty="0" smtClean="0"/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это </a:t>
            </a:r>
            <a:r>
              <a:rPr lang="ru-RU" dirty="0"/>
              <a:t>процесс, направленный на поиск нового, </a:t>
            </a:r>
            <a:r>
              <a:rPr lang="ru-RU" dirty="0" smtClean="0"/>
              <a:t>на </a:t>
            </a:r>
            <a:r>
              <a:rPr lang="ru-RU" dirty="0"/>
              <a:t>открытие неизвестного, на выдвижение оригинальных идей, на новое освещение рассматриваемых вопросов; </a:t>
            </a:r>
            <a:endParaRPr lang="ru-RU" dirty="0" smtClean="0"/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это систематичность: </a:t>
            </a:r>
            <a:r>
              <a:rPr lang="ru-RU" dirty="0"/>
              <a:t>здесь упорядочены, приведены в систему </a:t>
            </a:r>
            <a:r>
              <a:rPr lang="ru-RU" dirty="0" smtClean="0"/>
              <a:t>сам </a:t>
            </a:r>
            <a:r>
              <a:rPr lang="ru-RU" dirty="0"/>
              <a:t>процесс исследования и его </a:t>
            </a:r>
            <a:r>
              <a:rPr lang="ru-RU" dirty="0" smtClean="0"/>
              <a:t>результаты.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Признаки научного исследования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61706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836712"/>
            <a:ext cx="8568952" cy="540060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Выбор темы </a:t>
            </a:r>
            <a:r>
              <a:rPr lang="ru-RU" dirty="0" smtClean="0"/>
              <a:t>исследования. </a:t>
            </a:r>
          </a:p>
          <a:p>
            <a:r>
              <a:rPr lang="ru-RU" dirty="0" smtClean="0"/>
              <a:t>Определение </a:t>
            </a:r>
            <a:r>
              <a:rPr lang="ru-RU" dirty="0"/>
              <a:t>объекта и предмета </a:t>
            </a:r>
            <a:r>
              <a:rPr lang="ru-RU" dirty="0" smtClean="0"/>
              <a:t>исследования. </a:t>
            </a:r>
          </a:p>
          <a:p>
            <a:r>
              <a:rPr lang="ru-RU" dirty="0" smtClean="0"/>
              <a:t>Определение </a:t>
            </a:r>
            <a:r>
              <a:rPr lang="ru-RU" dirty="0"/>
              <a:t>цели и задач. </a:t>
            </a:r>
            <a:endParaRPr lang="ru-RU" dirty="0" smtClean="0"/>
          </a:p>
          <a:p>
            <a:r>
              <a:rPr lang="ru-RU" dirty="0" smtClean="0"/>
              <a:t>Формулировка </a:t>
            </a:r>
            <a:r>
              <a:rPr lang="ru-RU" dirty="0"/>
              <a:t>названия работы. </a:t>
            </a:r>
            <a:endParaRPr lang="ru-RU" dirty="0" smtClean="0"/>
          </a:p>
          <a:p>
            <a:r>
              <a:rPr lang="ru-RU" dirty="0" smtClean="0"/>
              <a:t>Разработка </a:t>
            </a:r>
            <a:r>
              <a:rPr lang="ru-RU" dirty="0"/>
              <a:t>гипотезы. </a:t>
            </a:r>
            <a:endParaRPr lang="ru-RU" dirty="0" smtClean="0"/>
          </a:p>
          <a:p>
            <a:r>
              <a:rPr lang="ru-RU" dirty="0" smtClean="0"/>
              <a:t>Составление </a:t>
            </a:r>
            <a:r>
              <a:rPr lang="ru-RU" dirty="0"/>
              <a:t>плана исследования. </a:t>
            </a:r>
            <a:endParaRPr lang="ru-RU" dirty="0" smtClean="0"/>
          </a:p>
          <a:p>
            <a:r>
              <a:rPr lang="ru-RU" dirty="0" smtClean="0"/>
              <a:t>Работа </a:t>
            </a:r>
            <a:r>
              <a:rPr lang="ru-RU" dirty="0"/>
              <a:t>с литературой. </a:t>
            </a:r>
            <a:endParaRPr lang="ru-RU" dirty="0" smtClean="0"/>
          </a:p>
          <a:p>
            <a:r>
              <a:rPr lang="ru-RU" dirty="0" smtClean="0"/>
              <a:t>Выбор </a:t>
            </a:r>
            <a:r>
              <a:rPr lang="ru-RU" dirty="0"/>
              <a:t>методов исследования. </a:t>
            </a:r>
            <a:endParaRPr lang="ru-RU" dirty="0" smtClean="0"/>
          </a:p>
          <a:p>
            <a:r>
              <a:rPr lang="ru-RU" dirty="0" smtClean="0"/>
              <a:t>Организация </a:t>
            </a:r>
            <a:r>
              <a:rPr lang="ru-RU" dirty="0"/>
              <a:t>условий проведения исследования. </a:t>
            </a:r>
            <a:endParaRPr lang="ru-RU" dirty="0" smtClean="0"/>
          </a:p>
          <a:p>
            <a:r>
              <a:rPr lang="ru-RU" dirty="0" smtClean="0"/>
              <a:t>Проведение </a:t>
            </a:r>
            <a:r>
              <a:rPr lang="ru-RU" dirty="0"/>
              <a:t>исследования (сбор материала). </a:t>
            </a:r>
            <a:endParaRPr lang="ru-RU" dirty="0" smtClean="0"/>
          </a:p>
          <a:p>
            <a:r>
              <a:rPr lang="ru-RU" dirty="0" smtClean="0"/>
              <a:t>Обработка </a:t>
            </a:r>
            <a:r>
              <a:rPr lang="ru-RU" dirty="0"/>
              <a:t>результатов исследования. </a:t>
            </a:r>
            <a:endParaRPr lang="ru-RU" dirty="0" smtClean="0"/>
          </a:p>
          <a:p>
            <a:r>
              <a:rPr lang="ru-RU" dirty="0" smtClean="0"/>
              <a:t>Формулирование </a:t>
            </a:r>
            <a:r>
              <a:rPr lang="ru-RU" dirty="0"/>
              <a:t>выводов. </a:t>
            </a:r>
            <a:endParaRPr lang="ru-RU" dirty="0" smtClean="0"/>
          </a:p>
          <a:p>
            <a:r>
              <a:rPr lang="ru-RU" dirty="0" smtClean="0"/>
              <a:t>Оформление </a:t>
            </a:r>
            <a:r>
              <a:rPr lang="ru-RU" dirty="0"/>
              <a:t>работы.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ctr"/>
            <a:r>
              <a:rPr lang="ru-RU" dirty="0"/>
              <a:t>Этапы научного исследования</a:t>
            </a:r>
          </a:p>
        </p:txBody>
      </p:sp>
    </p:spTree>
    <p:extLst>
      <p:ext uri="{BB962C8B-B14F-4D97-AF65-F5344CB8AC3E}">
        <p14:creationId xmlns:p14="http://schemas.microsoft.com/office/powerpoint/2010/main" xmlns="" val="2922602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287</TotalTime>
  <Words>1400</Words>
  <Application>Microsoft Office PowerPoint</Application>
  <PresentationFormat>Экран (4:3)</PresentationFormat>
  <Paragraphs>258</Paragraphs>
  <Slides>39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0" baseType="lpstr">
      <vt:lpstr>Открытая</vt:lpstr>
      <vt:lpstr>Объект и предмет исследования.  Сбор информации. Опрос. Скрининг  Составители: д.м.н., профессор, зав. каф. Волевач Л.В., к.м.н., доцент  Тувалева Л.С.  УФА-2020 </vt:lpstr>
      <vt:lpstr>План</vt:lpstr>
      <vt:lpstr>Актуальность</vt:lpstr>
      <vt:lpstr>Объект исследования</vt:lpstr>
      <vt:lpstr>Предмет исследования</vt:lpstr>
      <vt:lpstr>Объект и предмет исследования</vt:lpstr>
      <vt:lpstr>Научное исследование</vt:lpstr>
      <vt:lpstr>Признаки научного исследования</vt:lpstr>
      <vt:lpstr>Этапы научного исследования</vt:lpstr>
      <vt:lpstr>Методы исследования</vt:lpstr>
      <vt:lpstr>Сбор информации</vt:lpstr>
      <vt:lpstr>Источники информации</vt:lpstr>
      <vt:lpstr>Источники информации</vt:lpstr>
      <vt:lpstr>Информационный поиск</vt:lpstr>
      <vt:lpstr>Виды библиографических источников</vt:lpstr>
      <vt:lpstr>Монография </vt:lpstr>
      <vt:lpstr>Научная статья</vt:lpstr>
      <vt:lpstr>Научный доклад</vt:lpstr>
      <vt:lpstr>Тезисы сообщения (доклада)</vt:lpstr>
      <vt:lpstr>Реферат</vt:lpstr>
      <vt:lpstr>Методы сбора информации</vt:lpstr>
      <vt:lpstr>Опрос. Анкетирование</vt:lpstr>
      <vt:lpstr>Опрос. Анкетирование</vt:lpstr>
      <vt:lpstr>Опрос. Анкетирование</vt:lpstr>
      <vt:lpstr>Опрос. Анкетирование</vt:lpstr>
      <vt:lpstr>Недостаток метода опроса</vt:lpstr>
      <vt:lpstr>Скрининг</vt:lpstr>
      <vt:lpstr>Скрининг</vt:lpstr>
      <vt:lpstr>Скрининг</vt:lpstr>
      <vt:lpstr>Базовый этап скрининга</vt:lpstr>
      <vt:lpstr>Инструментальные методы скрининга</vt:lpstr>
      <vt:lpstr>Лабораторные исследования</vt:lpstr>
      <vt:lpstr>Ультразвуковые исследования</vt:lpstr>
      <vt:lpstr>Обследования, специфичные для женщин</vt:lpstr>
      <vt:lpstr>Обследования, специфичные для мужчин</vt:lpstr>
      <vt:lpstr>Углубленный этап скрининга</vt:lpstr>
      <vt:lpstr>Литература</vt:lpstr>
      <vt:lpstr>Вопросы для самоконтроля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Объект и предмет исследования.  Сбор информации. Опрос. Скрининг.</dc:title>
  <dc:creator>User</dc:creator>
  <cp:lastModifiedBy>PC</cp:lastModifiedBy>
  <cp:revision>51</cp:revision>
  <dcterms:created xsi:type="dcterms:W3CDTF">2020-04-29T14:11:03Z</dcterms:created>
  <dcterms:modified xsi:type="dcterms:W3CDTF">2020-05-22T10:01:08Z</dcterms:modified>
</cp:coreProperties>
</file>