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72" r:id="rId3"/>
    <p:sldId id="261" r:id="rId4"/>
    <p:sldId id="262" r:id="rId5"/>
    <p:sldId id="263" r:id="rId6"/>
    <p:sldId id="264" r:id="rId7"/>
    <p:sldId id="266" r:id="rId8"/>
    <p:sldId id="268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E67A7-E093-4581-A0FA-BDA8C5C946B1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4EC12-EB6D-4D9F-A42C-2ED06C58EF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537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7BAD9-D809-2F4C-AFC9-9DFC376AEEB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03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524000"/>
            <a:ext cx="7613650" cy="17430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10.10.08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14AF2-F5CC-4473-84E6-3E9F4DE1DF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???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616624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</a:rPr>
              <a:t>N 323-ФЗ от 21 ноября 2011 г.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ПРИКАЗ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N 543н</a:t>
            </a:r>
            <a:r>
              <a:rPr lang="ru-RU" b="1" dirty="0">
                <a:solidFill>
                  <a:srgbClr val="002060"/>
                </a:solidFill>
              </a:rPr>
              <a:t> МЗ И СР РФ от 15 мая 2012 г.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</a:rPr>
              <a:t>Приказ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N 404н </a:t>
            </a:r>
            <a:r>
              <a:rPr lang="ru-RU" b="1" dirty="0"/>
              <a:t>Минздрава России от 13.03.2019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</a:rPr>
              <a:t>Приказ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N 168н </a:t>
            </a:r>
            <a:r>
              <a:rPr lang="ru-RU" b="1" dirty="0"/>
              <a:t>Минздрава России </a:t>
            </a:r>
            <a:r>
              <a:rPr lang="ru-RU" dirty="0"/>
              <a:t>от 15.03.2022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</a:rPr>
              <a:t>ПРИКАЗ № 29н </a:t>
            </a:r>
            <a:r>
              <a:rPr lang="ru-RU" altLang="ru-RU" b="1" dirty="0"/>
              <a:t>Минздрава России от 28.01.2021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</a:rPr>
              <a:t>Приказ </a:t>
            </a:r>
            <a:r>
              <a:rPr lang="ru-RU" altLang="ru-RU" b="1" dirty="0"/>
              <a:t>МЗ РФ от 5 мая 2012 г. </a:t>
            </a:r>
            <a:r>
              <a:rPr lang="ru-RU" altLang="ru-RU" b="1" dirty="0">
                <a:solidFill>
                  <a:srgbClr val="C00000"/>
                </a:solidFill>
              </a:rPr>
              <a:t>N 502н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Приказ № 1089н </a:t>
            </a:r>
            <a:r>
              <a:rPr lang="ru-RU" b="1" dirty="0">
                <a:cs typeface="Times New Roman" panose="02020603050405020304" pitchFamily="18" charset="0"/>
              </a:rPr>
              <a:t>МЗ РФ от 23 ноября 2021 г.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Приказ N 347н </a:t>
            </a:r>
            <a:r>
              <a:rPr lang="ru-RU" alt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МЗ СР РФ от 26.04.2011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  <a:cs typeface="Arial" pitchFamily="34" charset="0"/>
              </a:rPr>
              <a:t>ФЗ -№181 </a:t>
            </a:r>
            <a:r>
              <a:rPr lang="ru-RU" altLang="ru-RU" b="1" dirty="0">
                <a:cs typeface="Arial" pitchFamily="34" charset="0"/>
              </a:rPr>
              <a:t>от 24.11.1995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cs typeface="Arial" pitchFamily="34" charset="0"/>
              </a:rPr>
              <a:t>Постановление Правительства РФ</a:t>
            </a:r>
            <a:br>
              <a:rPr lang="ru-RU" altLang="ru-RU" b="1" dirty="0">
                <a:cs typeface="Arial" pitchFamily="34" charset="0"/>
              </a:rPr>
            </a:br>
            <a:r>
              <a:rPr lang="ru-RU" altLang="ru-RU" b="1" dirty="0">
                <a:cs typeface="Arial" pitchFamily="34" charset="0"/>
              </a:rPr>
              <a:t>от 5 апреля 2022 г. </a:t>
            </a:r>
            <a:r>
              <a:rPr lang="ru-RU" altLang="ru-RU" b="1" dirty="0">
                <a:solidFill>
                  <a:srgbClr val="FF0000"/>
                </a:solidFill>
                <a:cs typeface="Arial" pitchFamily="34" charset="0"/>
              </a:rPr>
              <a:t>N 588 </a:t>
            </a:r>
            <a:r>
              <a:rPr lang="ru-RU" altLang="ru-RU" b="1" dirty="0">
                <a:cs typeface="Arial" pitchFamily="34" charset="0"/>
              </a:rPr>
              <a:t>«О признании лица инвалидом»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</a:rPr>
              <a:t>№ 742н </a:t>
            </a:r>
            <a:r>
              <a:rPr lang="ru-RU" altLang="ru-RU" b="1" dirty="0"/>
              <a:t>Приказ Минтруда РФ от 28.11.2019 «Об утверждении Порядка установления причин инвалидности»                    </a:t>
            </a:r>
            <a:r>
              <a:rPr lang="ru-RU" altLang="ru-RU" b="1" dirty="0">
                <a:solidFill>
                  <a:srgbClr val="FF0000"/>
                </a:solidFill>
              </a:rPr>
              <a:t>№ 90н от 16.02.2023 !!!   </a:t>
            </a:r>
            <a:endParaRPr lang="ru-RU" altLang="ru-RU" b="1" dirty="0">
              <a:solidFill>
                <a:srgbClr val="FF0000"/>
              </a:solidFill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solidFill>
                  <a:srgbClr val="C00000"/>
                </a:solidFill>
                <a:ea typeface="Calibri" pitchFamily="34" charset="0"/>
                <a:cs typeface="Calibri" pitchFamily="34" charset="0"/>
              </a:rPr>
              <a:t>№ 585н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Приказ Минтруда России  27 августа 2019 г.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b="1" dirty="0">
                <a:ea typeface="Calibri" pitchFamily="34" charset="0"/>
                <a:cs typeface="Calibri" pitchFamily="34" charset="0"/>
              </a:rPr>
              <a:t>Приказ Минтруд и Соцзащиты 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N 402н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, Минздрава РФ 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N 631н 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от 10.06. 2021 года "Об утверждении перечня медицинских обследований,  необходимых для получения клинико-функциональных данных в  зависимости от заболевания в целях проведения медико-  социальной экспертизы"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altLang="ru-RU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D6320CB0-B3DA-4651-BBD3-39DDD16E74B1}"/>
              </a:ext>
            </a:extLst>
          </p:cNvPr>
          <p:cNvSpPr/>
          <p:nvPr/>
        </p:nvSpPr>
        <p:spPr>
          <a:xfrm>
            <a:off x="5148064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72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altLang="ru-RU" b="1" dirty="0"/>
              <a:t>Федеральный закон Российской Федерации от 21 ноября 2011 г. N 323-ФЗ 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324036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74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71420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8840"/>
            <a:ext cx="8363272" cy="413732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ПРИКАЗ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N 543н</a:t>
            </a:r>
            <a:r>
              <a:rPr lang="ru-RU" b="1" dirty="0">
                <a:solidFill>
                  <a:srgbClr val="002060"/>
                </a:solidFill>
              </a:rPr>
              <a:t> МЗ И СР РФ от 15 мая 2012 г. </a:t>
            </a:r>
            <a:r>
              <a:rPr lang="ru-RU" b="1" dirty="0"/>
              <a:t>«ОБ УТВЕРЖДЕНИИ ПОЛОЖЕНИЯ ОБ ОРГАНИЗАЦИИ ОКАЗАНИЯ ПЕРВИЧНОЙ МЕДИКО-САНИТАРНОЙ ПОМОЩИ ВЗРОСЛОМУ НАСЕЛЕНИЮ»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77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Приказ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N 404н </a:t>
            </a:r>
            <a:r>
              <a:rPr lang="ru-RU" b="1" dirty="0"/>
              <a:t>Минздрава России от 13.03.2019  </a:t>
            </a:r>
            <a:r>
              <a:rPr lang="ru-RU" b="1" dirty="0">
                <a:solidFill>
                  <a:srgbClr val="002060"/>
                </a:solidFill>
              </a:rPr>
              <a:t>«Порядок проведения профилактического медицинского осмотра и диспансеризации определенных групп взрослого населения»</a:t>
            </a:r>
          </a:p>
          <a:p>
            <a:r>
              <a:rPr lang="ru-RU" b="1" dirty="0">
                <a:solidFill>
                  <a:srgbClr val="002060"/>
                </a:solidFill>
              </a:rPr>
              <a:t>Приказ МЗ РФ от 5 мая 2012 г. </a:t>
            </a:r>
            <a:r>
              <a:rPr lang="ru-RU" b="1" dirty="0">
                <a:solidFill>
                  <a:srgbClr val="FF0000"/>
                </a:solidFill>
              </a:rPr>
              <a:t>N 502н </a:t>
            </a:r>
            <a:r>
              <a:rPr lang="ru-RU" b="1" dirty="0">
                <a:solidFill>
                  <a:srgbClr val="002060"/>
                </a:solidFill>
              </a:rPr>
              <a:t>"Об утверждении порядка создания и деятельности врачебной комиссии медицинской организации"</a:t>
            </a:r>
          </a:p>
        </p:txBody>
      </p:sp>
    </p:spTree>
    <p:extLst>
      <p:ext uri="{BB962C8B-B14F-4D97-AF65-F5344CB8AC3E}">
        <p14:creationId xmlns:p14="http://schemas.microsoft.com/office/powerpoint/2010/main" val="395933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C00000"/>
                </a:solidFill>
              </a:rPr>
              <a:t>Приказ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C00000"/>
                </a:solidFill>
              </a:rPr>
              <a:t>N 168н </a:t>
            </a:r>
            <a:r>
              <a:rPr lang="ru-RU" sz="2800" b="1" dirty="0"/>
              <a:t>Минздрава России </a:t>
            </a:r>
            <a:r>
              <a:rPr lang="ru-RU" sz="2800" dirty="0"/>
              <a:t>от 15.03.2022 </a:t>
            </a:r>
            <a:r>
              <a:rPr lang="ru-RU" b="1" dirty="0">
                <a:solidFill>
                  <a:srgbClr val="002060"/>
                </a:solidFill>
              </a:rPr>
              <a:t>«Порядок проведения диспансерного наблюдения за взрослыми»</a:t>
            </a:r>
          </a:p>
          <a:p>
            <a:pPr algn="ctr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138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ru-RU" altLang="ru-RU" sz="4000" b="1" dirty="0">
                <a:solidFill>
                  <a:srgbClr val="C00000"/>
                </a:solidFill>
              </a:rPr>
              <a:t>5.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1600" b="1" dirty="0"/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C00000"/>
                </a:solidFill>
              </a:rPr>
              <a:t>ПРИКАЗ N 29н </a:t>
            </a:r>
            <a:r>
              <a:rPr lang="ru-RU" altLang="ru-RU" sz="2400" b="1" dirty="0"/>
              <a:t>Минздрава России от 28.01.2021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/>
              <a:t>ОБ УТВЕРЖДЕНИИ порядка проведения обязательных предварительных и периодических медицинских осмотров работников, предусмотренных частью четвертой статьи 213 трудового кодекса Российской Федерации, перечня медицинских противопоказаний к осуществления работ с вредными и (или) опасными производственными факторами, а так же работам, при выполнении работам, при выполнении которых проводятся обязательные предварительные и периодические медицинские осмотры</a:t>
            </a:r>
          </a:p>
        </p:txBody>
      </p:sp>
    </p:spTree>
    <p:extLst>
      <p:ext uri="{BB962C8B-B14F-4D97-AF65-F5344CB8AC3E}">
        <p14:creationId xmlns:p14="http://schemas.microsoft.com/office/powerpoint/2010/main" val="608780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6634" y="250371"/>
            <a:ext cx="8550166" cy="1197429"/>
          </a:xfrm>
          <a:noFill/>
        </p:spPr>
        <p:txBody>
          <a:bodyPr anchor="ctr">
            <a:no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6634" y="1447800"/>
            <a:ext cx="8550166" cy="5131676"/>
          </a:xfrm>
          <a:noFill/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Приказ </a:t>
            </a:r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№ 1089н </a:t>
            </a:r>
            <a:r>
              <a:rPr lang="ru-RU" b="1" dirty="0">
                <a:latin typeface="+mj-lt"/>
                <a:cs typeface="Times New Roman" panose="02020603050405020304" pitchFamily="18" charset="0"/>
              </a:rPr>
              <a:t>МЗ РФ от 23.11. 2021 г. “</a:t>
            </a:r>
            <a:r>
              <a:rPr lang="ru-RU" b="1" dirty="0"/>
              <a:t>Об утверждении условий и порядка формирования листков нетрудоспособности в форме электронного документа и выдачи листков нетрудоспособности в форме документа на бумажном носителе в случаях, установленных законодательством РФ</a:t>
            </a:r>
            <a:r>
              <a:rPr lang="ru-RU" b="1" dirty="0">
                <a:latin typeface="+mj-lt"/>
                <a:cs typeface="Times New Roman" panose="02020603050405020304" pitchFamily="18" charset="0"/>
              </a:rPr>
              <a:t>”</a:t>
            </a:r>
            <a:endParaRPr lang="ru-RU" alt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83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4C6B165-9FA2-ED4C-BFAE-C8D57EBFEB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0288" y="693114"/>
            <a:ext cx="6985000" cy="440986"/>
          </a:xfrm>
        </p:spPr>
        <p:txBody>
          <a:bodyPr lIns="0" tIns="10001" rIns="0" bIns="0" rtlCol="0">
            <a:spAutoFit/>
          </a:bodyPr>
          <a:lstStyle/>
          <a:p>
            <a:pPr marL="9525">
              <a:spcBef>
                <a:spcPts val="79"/>
              </a:spcBef>
              <a:defRPr/>
            </a:pPr>
            <a:r>
              <a:rPr lang="ru-RU" sz="2800" b="1" spc="-4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4" name="object 3"/>
          <p:cNvSpPr txBox="1">
            <a:spLocks noChangeArrowheads="1"/>
          </p:cNvSpPr>
          <p:nvPr/>
        </p:nvSpPr>
        <p:spPr bwMode="auto">
          <a:xfrm>
            <a:off x="395536" y="1254742"/>
            <a:ext cx="8352927" cy="507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80486" rIns="0" bIns="0">
            <a:spAutoFit/>
          </a:bodyPr>
          <a:lstStyle>
            <a:lvl1pPr marL="241300" indent="-231775">
              <a:spcBef>
                <a:spcPct val="20000"/>
              </a:spcBef>
              <a:buFont typeface="Arial" pitchFamily="34" charset="0"/>
              <a:buChar char="•"/>
              <a:tabLst>
                <a:tab pos="2413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tabLst>
                <a:tab pos="2413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tabLst>
                <a:tab pos="2413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2413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>
              <a:spcBef>
                <a:spcPts val="0"/>
              </a:spcBef>
            </a:pPr>
            <a:r>
              <a:rPr lang="ru-RU" altLang="ru-RU" sz="28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ФЗ -</a:t>
            </a:r>
            <a:r>
              <a:rPr lang="ru-RU" altLang="ru-RU" sz="2800" b="1" dirty="0">
                <a:solidFill>
                  <a:srgbClr val="C00000"/>
                </a:solidFill>
                <a:cs typeface="Arial" pitchFamily="34" charset="0"/>
              </a:rPr>
              <a:t>№181</a:t>
            </a:r>
            <a:r>
              <a:rPr lang="ru-RU" altLang="ru-RU" sz="28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 </a:t>
            </a:r>
            <a:r>
              <a:rPr lang="ru-RU" altLang="ru-RU" sz="2800" b="1" dirty="0">
                <a:latin typeface="+mj-lt"/>
                <a:cs typeface="Arial" pitchFamily="34" charset="0"/>
              </a:rPr>
              <a:t>«О социальной защите инвалидов в РФ» от 24.11.1995</a:t>
            </a:r>
          </a:p>
          <a:p>
            <a:pPr marL="0">
              <a:spcBef>
                <a:spcPts val="0"/>
              </a:spcBef>
            </a:pPr>
            <a:endParaRPr lang="ru-RU" altLang="ru-RU" sz="2800" b="1" dirty="0">
              <a:latin typeface="+mj-lt"/>
              <a:cs typeface="Arial" pitchFamily="34" charset="0"/>
            </a:endParaRPr>
          </a:p>
          <a:p>
            <a:pPr fontAlgn="base"/>
            <a:r>
              <a:rPr lang="ru-RU" sz="2800" b="1" dirty="0"/>
              <a:t>Постановление от 5 апреля 2022 г. </a:t>
            </a:r>
            <a:r>
              <a:rPr lang="ru-RU" sz="2800" b="1" dirty="0">
                <a:solidFill>
                  <a:srgbClr val="FF0000"/>
                </a:solidFill>
              </a:rPr>
              <a:t>N 588 </a:t>
            </a:r>
          </a:p>
          <a:p>
            <a:pPr marL="9525" indent="0" fontAlgn="base">
              <a:buNone/>
            </a:pPr>
            <a:r>
              <a:rPr lang="ru-RU" sz="2800" b="1" dirty="0"/>
              <a:t>«О признании лица инвалидом»</a:t>
            </a:r>
          </a:p>
          <a:p>
            <a:pPr marL="9525" indent="0" fontAlgn="base">
              <a:buNone/>
            </a:pPr>
            <a:endParaRPr lang="ru-RU" sz="2800" b="1" dirty="0">
              <a:latin typeface="+mj-lt"/>
            </a:endParaRPr>
          </a:p>
          <a:p>
            <a:pPr marL="0" indent="0">
              <a:spcBef>
                <a:spcPts val="0"/>
              </a:spcBef>
            </a:pPr>
            <a:r>
              <a:rPr lang="ru-RU" altLang="ru-RU" sz="2800" b="1" dirty="0">
                <a:latin typeface="+mj-lt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</a:rPr>
              <a:t>№ 90 н </a:t>
            </a:r>
            <a:r>
              <a:rPr lang="ru-RU" altLang="ru-RU" sz="2800" b="1" dirty="0">
                <a:latin typeface="+mj-lt"/>
              </a:rPr>
              <a:t>Приказ Минтруда РФ от 16.02.2023 «Об утверждении Порядка установления причин инвалидности»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b="1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</a:pPr>
            <a:endParaRPr lang="ru-RU" altLang="ru-RU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477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B4E36-3424-704B-BB70-E5EEA327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marL="953">
              <a:lnSpc>
                <a:spcPts val="2738"/>
              </a:lnSpc>
              <a:spcBef>
                <a:spcPts val="75"/>
              </a:spcBef>
              <a:defRPr/>
            </a:pP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spc="-4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481EC1-2381-5D4B-A3CC-4B72DB652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00"/>
              </a:spcBef>
            </a:pPr>
            <a:r>
              <a:rPr lang="ru-RU" altLang="ru-RU" b="1" dirty="0">
                <a:solidFill>
                  <a:srgbClr val="C00000"/>
                </a:solidFill>
                <a:ea typeface="Calibri" pitchFamily="34" charset="0"/>
                <a:cs typeface="Calibri" pitchFamily="34" charset="0"/>
              </a:rPr>
              <a:t>№ 585н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Приказ Минтруда России  27 августа 2019 г. </a:t>
            </a:r>
            <a:r>
              <a:rPr lang="ru-RU" altLang="ru-RU" b="1" dirty="0"/>
              <a:t>«О классификациях и критериях, используемых при осуществлении медико-социальной экспертизы граждан федеральными государственными учреждениями медико-социальной экспертизы»</a:t>
            </a:r>
          </a:p>
          <a:p>
            <a:pPr>
              <a:spcBef>
                <a:spcPts val="100"/>
              </a:spcBef>
            </a:pPr>
            <a:r>
              <a:rPr lang="ru-RU" altLang="ru-RU" b="1" dirty="0">
                <a:ea typeface="Calibri" pitchFamily="34" charset="0"/>
                <a:cs typeface="Calibri" pitchFamily="34" charset="0"/>
              </a:rPr>
              <a:t>Приказ Минтруд и Соцзащиты 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N 402н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, Минздрава РФ </a:t>
            </a:r>
            <a:r>
              <a:rPr lang="ru-RU" altLang="ru-RU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N 631н от 10.06. 2021 года </a:t>
            </a:r>
            <a:r>
              <a:rPr lang="ru-RU" altLang="ru-RU" b="1" dirty="0">
                <a:ea typeface="Calibri" pitchFamily="34" charset="0"/>
                <a:cs typeface="Calibri" pitchFamily="34" charset="0"/>
              </a:rPr>
              <a:t>"Об утверждении перечня медицинских обследований,  необходимых для получения клинико-функциональных данных в  зависимости от заболевания в целях проведения медико-  социальной экспертизы"</a:t>
            </a:r>
          </a:p>
          <a:p>
            <a:pPr>
              <a:spcBef>
                <a:spcPts val="100"/>
              </a:spcBef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06979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342</Words>
  <Application>Microsoft Office PowerPoint</Application>
  <PresentationFormat>Экран (4:3)</PresentationFormat>
  <Paragraphs>45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???</vt:lpstr>
      <vt:lpstr>1</vt:lpstr>
      <vt:lpstr>2</vt:lpstr>
      <vt:lpstr>3</vt:lpstr>
      <vt:lpstr>4</vt:lpstr>
      <vt:lpstr>5. </vt:lpstr>
      <vt:lpstr>6</vt:lpstr>
      <vt:lpstr>7</vt:lpstr>
      <vt:lpstr>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Тагир</dc:creator>
  <cp:lastModifiedBy>Nadya</cp:lastModifiedBy>
  <cp:revision>22</cp:revision>
  <dcterms:created xsi:type="dcterms:W3CDTF">2020-10-14T14:47:59Z</dcterms:created>
  <dcterms:modified xsi:type="dcterms:W3CDTF">2023-08-22T17:19:00Z</dcterms:modified>
</cp:coreProperties>
</file>