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5" r:id="rId2"/>
    <p:sldId id="297" r:id="rId3"/>
    <p:sldId id="298" r:id="rId4"/>
    <p:sldId id="257" r:id="rId5"/>
    <p:sldId id="258" r:id="rId6"/>
    <p:sldId id="259" r:id="rId7"/>
    <p:sldId id="291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92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93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300" r:id="rId40"/>
    <p:sldId id="301" r:id="rId41"/>
    <p:sldId id="29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4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DBEF-68BC-4AF5-829C-895134D1404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44F50-73CE-4C37-B0C5-F9265007D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74B03B-33BB-40CB-9B2C-7EF96944DFA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psi.ru/index.php?option=com_content&amp;task=view&amp;id=601&amp;Itemid=61" TargetMode="External"/><Relationship Id="rId7" Type="http://schemas.openxmlformats.org/officeDocument/2006/relationships/hyperlink" Target="http://freepapers.ru/16/page1.html" TargetMode="External"/><Relationship Id="rId2" Type="http://schemas.openxmlformats.org/officeDocument/2006/relationships/hyperlink" Target="http://www.gumer.info/bibliotek_Buks/Pedagog/bulan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o.edu.ru/2009/MariyEl/II/II-0-5.html" TargetMode="External"/><Relationship Id="rId5" Type="http://schemas.openxmlformats.org/officeDocument/2006/relationships/hyperlink" Target="http://refernax.ru/12/dok.php?id=00061" TargetMode="External"/><Relationship Id="rId4" Type="http://schemas.openxmlformats.org/officeDocument/2006/relationships/hyperlink" Target="http://www.asu.ru/education/activity_edu/lessons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6900863" cy="917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Arial" charset="0"/>
                <a:cs typeface="Arial" charset="0"/>
              </a:rPr>
              <a:t>ФГБОУ ВО БГМУ МИНЗДРАВА РОССИИ</a:t>
            </a:r>
            <a:br>
              <a:rPr lang="ru-RU" sz="2000" b="1" dirty="0" smtClean="0">
                <a:latin typeface="Arial" charset="0"/>
                <a:cs typeface="Arial" charset="0"/>
              </a:rPr>
            </a:br>
            <a:r>
              <a:rPr lang="ru-RU" sz="2000" b="1" dirty="0" smtClean="0">
                <a:latin typeface="Arial" charset="0"/>
                <a:cs typeface="Arial" charset="0"/>
              </a:rPr>
              <a:t>ИНСТИТУТ ДОПОЛНИТЕЛЬНОГО</a:t>
            </a:r>
            <a:br>
              <a:rPr lang="ru-RU" sz="2000" b="1" dirty="0" smtClean="0">
                <a:latin typeface="Arial" charset="0"/>
                <a:cs typeface="Arial" charset="0"/>
              </a:rPr>
            </a:br>
            <a:r>
              <a:rPr lang="ru-RU" sz="2000" b="1" dirty="0" smtClean="0">
                <a:latin typeface="Arial" charset="0"/>
                <a:cs typeface="Arial" charset="0"/>
              </a:rPr>
              <a:t>ПРОФЕССИОНАЛЬНОГО ОБРАЗОВАНИЯ</a:t>
            </a:r>
            <a:br>
              <a:rPr lang="ru-RU" sz="2000" b="1" dirty="0" smtClean="0">
                <a:latin typeface="Arial" charset="0"/>
                <a:cs typeface="Arial" charset="0"/>
              </a:rPr>
            </a:br>
            <a:r>
              <a:rPr lang="ru-RU" sz="2000" b="1" dirty="0" smtClean="0"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latin typeface="Arial" charset="0"/>
                <a:cs typeface="Arial" charset="0"/>
              </a:rPr>
            </a:br>
            <a:r>
              <a:rPr lang="ru-RU" sz="2000" b="1" dirty="0" smtClean="0">
                <a:latin typeface="Arial" charset="0"/>
                <a:cs typeface="Arial" charset="0"/>
              </a:rPr>
              <a:t>КАФЕДРА ПОЛИКЛИНИЧЕСКОЙ</a:t>
            </a:r>
            <a:br>
              <a:rPr lang="ru-RU" sz="2000" b="1" dirty="0" smtClean="0">
                <a:latin typeface="Arial" charset="0"/>
                <a:cs typeface="Arial" charset="0"/>
              </a:rPr>
            </a:br>
            <a:r>
              <a:rPr lang="ru-RU" sz="2000" b="1" dirty="0" smtClean="0">
                <a:latin typeface="Arial" charset="0"/>
                <a:cs typeface="Arial" charset="0"/>
              </a:rPr>
              <a:t>ТЕРАПИИ С КУРСОМ ИДПО</a:t>
            </a:r>
            <a:endParaRPr lang="ru-RU" sz="2000" dirty="0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395537" y="1989138"/>
            <a:ext cx="8362702" cy="453620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Arial" charset="0"/>
              <a:buNone/>
            </a:pPr>
            <a:endParaRPr lang="ru-RU" sz="2000" b="1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4904C6"/>
              </a:solidFill>
              <a:latin typeface="Verdana"/>
              <a:ea typeface="Times New Roman"/>
              <a:cs typeface="Times New Roman"/>
            </a:endParaRPr>
          </a:p>
          <a:p>
            <a:pPr algn="ctr">
              <a:buNone/>
            </a:pPr>
            <a:r>
              <a:rPr lang="ru-RU" sz="6400" b="1" dirty="0" smtClean="0">
                <a:solidFill>
                  <a:srgbClr val="4904C6"/>
                </a:solidFill>
                <a:latin typeface="Verdana"/>
                <a:ea typeface="Times New Roman"/>
                <a:cs typeface="Times New Roman"/>
              </a:rPr>
              <a:t>Методические основы чтения лекции</a:t>
            </a:r>
            <a:endParaRPr lang="ru-RU" sz="6400" dirty="0" smtClean="0">
              <a:solidFill>
                <a:srgbClr val="4904C6"/>
              </a:solidFill>
              <a:ea typeface="Calibri"/>
              <a:cs typeface="Times New Roman"/>
            </a:endParaRPr>
          </a:p>
          <a:p>
            <a:pPr algn="ctr" eaLnBrk="1" hangingPunct="1">
              <a:buFont typeface="Arial" charset="0"/>
              <a:buNone/>
            </a:pPr>
            <a:endParaRPr lang="ru-RU" sz="4400" b="1" dirty="0" smtClean="0">
              <a:solidFill>
                <a:srgbClr val="0000CC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2000" b="1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000" b="1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38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Составители: </a:t>
            </a:r>
          </a:p>
          <a:p>
            <a:pPr algn="r" eaLnBrk="1" hangingPunct="1">
              <a:buFont typeface="Arial" charset="0"/>
              <a:buNone/>
            </a:pPr>
            <a:r>
              <a:rPr lang="ru-RU" sz="3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д.м.н., профессор, зав. каф. </a:t>
            </a:r>
            <a:r>
              <a:rPr lang="ru-RU" sz="38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Волевач</a:t>
            </a:r>
            <a:r>
              <a:rPr lang="ru-RU" sz="3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Л.В.,</a:t>
            </a:r>
          </a:p>
          <a:p>
            <a:pPr algn="r" eaLnBrk="1" hangingPunct="1">
              <a:buFont typeface="Arial" charset="0"/>
              <a:buNone/>
            </a:pPr>
            <a:r>
              <a:rPr lang="ru-RU" sz="3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к.м.н., доцент Нафикова А.Ш.</a:t>
            </a:r>
          </a:p>
          <a:p>
            <a:pPr algn="ctr" eaLnBrk="1" hangingPunct="1">
              <a:buFont typeface="Arial" charset="0"/>
              <a:buNone/>
            </a:pPr>
            <a:endParaRPr lang="ru-RU" sz="38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3800" b="1" dirty="0" smtClean="0">
                <a:latin typeface="Arial" charset="0"/>
                <a:cs typeface="Arial" charset="0"/>
              </a:rPr>
              <a:t>УФА - 2020 г.</a:t>
            </a:r>
            <a:endParaRPr lang="ru-RU" sz="3800" b="1" dirty="0" smtClean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0"/>
            <a:ext cx="235743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4904C6"/>
                </a:solidFill>
              </a:rPr>
              <a:t>Средства побуждения </a:t>
            </a:r>
            <a:r>
              <a:rPr lang="ru-RU" sz="3600" b="1" dirty="0">
                <a:solidFill>
                  <a:srgbClr val="4904C6"/>
                </a:solidFill>
              </a:rPr>
              <a:t>слушателей к самостоятельной </a:t>
            </a:r>
            <a:r>
              <a:rPr lang="ru-RU" sz="3600" b="1" dirty="0" smtClean="0">
                <a:solidFill>
                  <a:srgbClr val="4904C6"/>
                </a:solidFill>
              </a:rPr>
              <a:t>познавательной </a:t>
            </a:r>
            <a:r>
              <a:rPr lang="ru-RU" sz="3600" b="1" dirty="0">
                <a:solidFill>
                  <a:srgbClr val="4904C6"/>
                </a:solidFill>
              </a:rPr>
              <a:t>активности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обращение к студентам с вопросами, </a:t>
            </a:r>
            <a:r>
              <a:rPr lang="ru-RU" b="1" dirty="0">
                <a:solidFill>
                  <a:srgbClr val="C00000"/>
                </a:solidFill>
              </a:rPr>
              <a:t>уточняющими понимание </a:t>
            </a:r>
            <a:r>
              <a:rPr lang="ru-RU" dirty="0"/>
              <a:t>основных идей и фактов темы; </a:t>
            </a:r>
            <a:r>
              <a:rPr lang="ru-RU" dirty="0" smtClean="0"/>
              <a:t>организация </a:t>
            </a:r>
            <a:r>
              <a:rPr lang="ru-RU" b="1" dirty="0">
                <a:solidFill>
                  <a:srgbClr val="FF0000"/>
                </a:solidFill>
              </a:rPr>
              <a:t>мини-столкновений</a:t>
            </a:r>
            <a:r>
              <a:rPr lang="ru-RU" b="1" dirty="0"/>
              <a:t> </a:t>
            </a:r>
            <a:r>
              <a:rPr lang="ru-RU" dirty="0"/>
              <a:t>различных точек зрения по выдвинутым преподавателем положениям; </a:t>
            </a:r>
            <a:r>
              <a:rPr lang="ru-RU" b="1" dirty="0" smtClean="0">
                <a:solidFill>
                  <a:srgbClr val="C00000"/>
                </a:solidFill>
              </a:rPr>
              <a:t>вопросов</a:t>
            </a:r>
            <a:r>
              <a:rPr lang="ru-RU" b="1" dirty="0">
                <a:solidFill>
                  <a:srgbClr val="C00000"/>
                </a:solidFill>
              </a:rPr>
              <a:t>, задач </a:t>
            </a:r>
            <a:r>
              <a:rPr lang="ru-RU" dirty="0"/>
              <a:t>с множественностью решений и др.;</a:t>
            </a:r>
          </a:p>
          <a:p>
            <a:r>
              <a:rPr lang="ru-RU" dirty="0"/>
              <a:t>индивидуальный стиль изложения материала; - </a:t>
            </a:r>
            <a:r>
              <a:rPr lang="ru-RU" b="1" dirty="0">
                <a:solidFill>
                  <a:srgbClr val="FF0000"/>
                </a:solidFill>
              </a:rPr>
              <a:t>обеспечение обратной связи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39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95250" indent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dirty="0">
                <a:solidFill>
                  <a:srgbClr val="424242"/>
                </a:solidFill>
                <a:latin typeface="Verdana"/>
                <a:ea typeface="Times New Roman"/>
                <a:cs typeface="Times New Roman"/>
              </a:rPr>
              <a:t>В</a:t>
            </a:r>
            <a:r>
              <a:rPr lang="ru-RU" dirty="0" smtClean="0">
                <a:solidFill>
                  <a:srgbClr val="424242"/>
                </a:solidFill>
                <a:latin typeface="Verdana"/>
                <a:ea typeface="Times New Roman"/>
                <a:cs typeface="Times New Roman"/>
              </a:rPr>
              <a:t>ажное </a:t>
            </a:r>
            <a:r>
              <a:rPr lang="ru-RU" dirty="0">
                <a:solidFill>
                  <a:srgbClr val="424242"/>
                </a:solidFill>
                <a:latin typeface="Verdana"/>
                <a:ea typeface="Times New Roman"/>
                <a:cs typeface="Times New Roman"/>
              </a:rPr>
              <a:t>значение в процессе преподавания имеет </a:t>
            </a:r>
            <a:r>
              <a:rPr lang="ru-RU" b="1" dirty="0">
                <a:solidFill>
                  <a:srgbClr val="C00000"/>
                </a:solidFill>
                <a:latin typeface="Verdana"/>
                <a:ea typeface="Times New Roman"/>
                <a:cs typeface="Times New Roman"/>
              </a:rPr>
              <a:t>чувство аудитории</a:t>
            </a:r>
            <a:r>
              <a:rPr lang="ru-RU" b="1" dirty="0" smtClean="0">
                <a:solidFill>
                  <a:srgbClr val="C00000"/>
                </a:solidFill>
                <a:latin typeface="Verdana"/>
                <a:ea typeface="Times New Roman"/>
                <a:cs typeface="Times New Roman"/>
              </a:rPr>
              <a:t>.</a:t>
            </a:r>
            <a:r>
              <a:rPr lang="ru-RU" b="1" dirty="0" smtClean="0">
                <a:solidFill>
                  <a:srgbClr val="424242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424242"/>
                </a:solidFill>
                <a:latin typeface="Verdana"/>
                <a:ea typeface="Times New Roman"/>
                <a:cs typeface="Times New Roman"/>
              </a:rPr>
              <a:t>Видеть </a:t>
            </a:r>
            <a:r>
              <a:rPr lang="ru-RU" dirty="0">
                <a:solidFill>
                  <a:srgbClr val="424242"/>
                </a:solidFill>
                <a:latin typeface="Verdana"/>
                <a:ea typeface="Times New Roman"/>
                <a:cs typeface="Times New Roman"/>
              </a:rPr>
              <a:t>всю аудиторию и постоянно заботиться о ее познавательной активности — неотъемлемая специфическая способность лектора.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13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!!!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marR="9525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424242"/>
                </a:solidFill>
                <a:latin typeface="Verdana"/>
                <a:ea typeface="Times New Roman"/>
                <a:cs typeface="Times New Roman"/>
              </a:rPr>
              <a:t>В общении лектора с аудиторией существенную роль играет и весь его </a:t>
            </a:r>
            <a:r>
              <a:rPr lang="ru-RU" b="1" dirty="0">
                <a:solidFill>
                  <a:srgbClr val="C00000"/>
                </a:solidFill>
                <a:latin typeface="Verdana"/>
                <a:ea typeface="Times New Roman"/>
                <a:cs typeface="Times New Roman"/>
              </a:rPr>
              <a:t>облик, манеры, позы, жесты, речь.</a:t>
            </a:r>
            <a:endParaRPr lang="ru-RU" sz="2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09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4904C6"/>
                </a:solidFill>
              </a:rPr>
              <a:t>Речь</a:t>
            </a:r>
            <a:r>
              <a:rPr lang="ru-RU" b="1" dirty="0">
                <a:solidFill>
                  <a:srgbClr val="4904C6"/>
                </a:solidFill>
              </a:rPr>
              <a:t/>
            </a:r>
            <a:br>
              <a:rPr lang="ru-RU" b="1" dirty="0">
                <a:solidFill>
                  <a:srgbClr val="4904C6"/>
                </a:solidFill>
              </a:rPr>
            </a:br>
            <a:endParaRPr lang="ru-RU" b="1" dirty="0">
              <a:solidFill>
                <a:srgbClr val="4904C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Ее </a:t>
            </a:r>
            <a:r>
              <a:rPr lang="ru-RU" b="1" dirty="0">
                <a:solidFill>
                  <a:srgbClr val="C00000"/>
                </a:solidFill>
              </a:rPr>
              <a:t>внятность, точность, эмоциональность</a:t>
            </a:r>
            <a:r>
              <a:rPr lang="ru-RU" dirty="0"/>
              <a:t>, образность во многом определяют понимание и усвоение учебного материала студентами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Образность речи </a:t>
            </a:r>
            <a:r>
              <a:rPr lang="ru-RU" dirty="0"/>
              <a:t>с использованием таких методических приемов, как сравнение, риторические вопросы, персонификации, метафоры, аллегории, гиперболы, афоризмы, пословицы и пого­ворки, является своеобразной словесной наглядностью.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95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904C6"/>
                </a:solidFill>
              </a:rPr>
              <a:t>Темп речи</a:t>
            </a:r>
            <a:endParaRPr lang="ru-RU" b="1" dirty="0">
              <a:solidFill>
                <a:srgbClr val="4904C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более </a:t>
            </a:r>
            <a:r>
              <a:rPr lang="ru-RU" dirty="0"/>
              <a:t>половины взрослых людей не в со­стоянии на слух запомнить предложения из 13 слов. </a:t>
            </a:r>
            <a:endParaRPr lang="ru-RU" dirty="0" smtClean="0"/>
          </a:p>
          <a:p>
            <a:r>
              <a:rPr lang="ru-RU" dirty="0"/>
              <a:t>д</a:t>
            </a:r>
            <a:r>
              <a:rPr lang="ru-RU" dirty="0" smtClean="0"/>
              <a:t>линные </a:t>
            </a:r>
            <a:r>
              <a:rPr lang="ru-RU" dirty="0"/>
              <a:t>предложения (более 18 слов) способны понять и усвоить не более 15% аудитории. </a:t>
            </a:r>
            <a:endParaRPr lang="ru-RU" dirty="0" smtClean="0"/>
          </a:p>
          <a:p>
            <a:r>
              <a:rPr lang="ru-RU" dirty="0"/>
              <a:t>е</a:t>
            </a:r>
            <a:r>
              <a:rPr lang="ru-RU" dirty="0" smtClean="0"/>
              <a:t>сли </a:t>
            </a:r>
            <a:r>
              <a:rPr lang="ru-RU" dirty="0"/>
              <a:t>цепочка слов длится более 6 сек., слушатели теряют нить фразы.</a:t>
            </a:r>
          </a:p>
          <a:p>
            <a:r>
              <a:rPr lang="ru-RU" dirty="0" smtClean="0"/>
              <a:t>оптимальная </a:t>
            </a:r>
            <a:r>
              <a:rPr lang="ru-RU" dirty="0"/>
              <a:t>скорость чтения лекции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>
                <a:solidFill>
                  <a:srgbClr val="FF0000"/>
                </a:solidFill>
              </a:rPr>
              <a:t>более 2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слов в секунду.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71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 тем не менее лекция должна быть </a:t>
            </a:r>
            <a:r>
              <a:rPr lang="ru-RU" b="1" dirty="0">
                <a:solidFill>
                  <a:srgbClr val="4904C6"/>
                </a:solidFill>
              </a:rPr>
              <a:t>динамичной</a:t>
            </a:r>
            <a:r>
              <a:rPr lang="ru-RU" b="1" dirty="0" smtClean="0">
                <a:solidFill>
                  <a:srgbClr val="4904C6"/>
                </a:solidFill>
              </a:rPr>
              <a:t>. </a:t>
            </a:r>
            <a:r>
              <a:rPr lang="ru-RU" dirty="0" smtClean="0">
                <a:solidFill>
                  <a:srgbClr val="4904C6"/>
                </a:solidFill>
              </a:rPr>
              <a:t>То</a:t>
            </a:r>
            <a:r>
              <a:rPr lang="ru-RU" dirty="0"/>
              <a:t>, что является </a:t>
            </a:r>
            <a:r>
              <a:rPr lang="ru-RU" b="1" dirty="0">
                <a:solidFill>
                  <a:srgbClr val="C00000"/>
                </a:solidFill>
              </a:rPr>
              <a:t>важным,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основным, существенным, произносится более </a:t>
            </a:r>
            <a:r>
              <a:rPr lang="ru-RU" b="1" dirty="0">
                <a:solidFill>
                  <a:srgbClr val="C00000"/>
                </a:solidFill>
              </a:rPr>
              <a:t>медленно, </a:t>
            </a:r>
            <a:r>
              <a:rPr lang="ru-RU" dirty="0"/>
              <a:t>интонационно подчеркивается и при необходимости повторяется. Это дает возможность студентам записать именно существенную и важную информацию. </a:t>
            </a:r>
          </a:p>
        </p:txBody>
      </p:sp>
    </p:spTree>
    <p:extLst>
      <p:ext uri="{BB962C8B-B14F-4D97-AF65-F5344CB8AC3E}">
        <p14:creationId xmlns:p14="http://schemas.microsoft.com/office/powerpoint/2010/main" xmlns="" val="37887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Существенной особенностью речи является ее </a:t>
            </a:r>
            <a:r>
              <a:rPr lang="ru-RU" b="1" dirty="0">
                <a:solidFill>
                  <a:srgbClr val="4904C6"/>
                </a:solidFill>
              </a:rPr>
              <a:t>громкость</a:t>
            </a:r>
            <a:r>
              <a:rPr lang="ru-RU" b="1" dirty="0" smtClean="0"/>
              <a:t>. </a:t>
            </a:r>
            <a:r>
              <a:rPr lang="ru-RU" dirty="0" smtClean="0"/>
              <a:t>Слишком </a:t>
            </a:r>
            <a:r>
              <a:rPr lang="ru-RU" b="1" dirty="0"/>
              <a:t>громкая речь </a:t>
            </a:r>
            <a:r>
              <a:rPr lang="ru-RU" dirty="0"/>
              <a:t>утомляет нервную систему слушателей, ведет к ее </a:t>
            </a:r>
            <a:r>
              <a:rPr lang="ru-RU" b="1" dirty="0"/>
              <a:t>истощению и даже к временной потере работоспособ­ности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Напротив</a:t>
            </a:r>
            <a:r>
              <a:rPr lang="ru-RU" dirty="0"/>
              <a:t>, </a:t>
            </a:r>
            <a:r>
              <a:rPr lang="ru-RU" b="1" dirty="0"/>
              <a:t>тихая речь действует </a:t>
            </a:r>
            <a:r>
              <a:rPr lang="ru-RU" b="1" dirty="0" err="1"/>
              <a:t>убаюкивающе</a:t>
            </a:r>
            <a:r>
              <a:rPr lang="ru-RU" b="1" dirty="0"/>
              <a:t>, вызывая скуку.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2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25"/>
            <a:ext cx="8496944" cy="607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2429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Устная речь, помимо самого произнесения звуков, включает в себя </a:t>
            </a:r>
            <a:r>
              <a:rPr lang="ru-RU" sz="3600" b="1" dirty="0">
                <a:solidFill>
                  <a:srgbClr val="C00000"/>
                </a:solidFill>
              </a:rPr>
              <a:t>интонацию, логические ударения и паузы</a:t>
            </a:r>
            <a:r>
              <a:rPr lang="ru-RU" sz="3600" b="1" dirty="0" smtClean="0"/>
              <a:t>. </a:t>
            </a:r>
            <a:r>
              <a:rPr lang="ru-RU" sz="3600" dirty="0" smtClean="0"/>
              <a:t>Этими </a:t>
            </a:r>
            <a:r>
              <a:rPr lang="ru-RU" sz="3600" dirty="0"/>
              <a:t>средствами преподаватель выражает свое эмоциональное отношение к учебному материалу, его значимости для студентов и самого себя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113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Лучшие черты облика преподавателя - </a:t>
            </a:r>
            <a:r>
              <a:rPr lang="ru-RU" b="1" dirty="0">
                <a:solidFill>
                  <a:srgbClr val="4904C6"/>
                </a:solidFill>
              </a:rPr>
              <a:t>корректность, воодушевление, уверенность и дружеский тон. </a:t>
            </a:r>
            <a:endParaRPr lang="ru-RU" b="1" dirty="0" smtClean="0">
              <a:solidFill>
                <a:srgbClr val="4904C6"/>
              </a:solidFill>
            </a:endParaRPr>
          </a:p>
          <a:p>
            <a:r>
              <a:rPr lang="ru-RU" dirty="0" smtClean="0"/>
              <a:t>Хороший </a:t>
            </a:r>
            <a:r>
              <a:rPr lang="ru-RU" dirty="0"/>
              <a:t>лектор всегда следует принципу </a:t>
            </a:r>
            <a:r>
              <a:rPr lang="ru-RU" b="1" dirty="0">
                <a:solidFill>
                  <a:srgbClr val="FF0000"/>
                </a:solidFill>
              </a:rPr>
              <a:t>«МЫ», </a:t>
            </a:r>
            <a:r>
              <a:rPr lang="ru-RU" dirty="0"/>
              <a:t>а не принципу «Я и ОНИ». Это маленькое слово объединяет преподавателя и студента в единый познавательный процесс и помогает их деловому взаимодействию.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86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r>
              <a:rPr lang="ru-RU" b="1" dirty="0" smtClean="0">
                <a:solidFill>
                  <a:srgbClr val="4904C6"/>
                </a:solidFill>
              </a:rPr>
              <a:t>План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572500" cy="5197475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Определение лекции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Вводная часть лекции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Основная часть лекции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Средства побуждения слушателей к самостоятельной познавательной активности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Невербальные компоненты лекции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Заключение лекции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Ошибки лектора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Литература для подготовки лекции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Вопросы для самоконтроля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067718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rgbClr val="4904C6"/>
                </a:solidFill>
              </a:rPr>
              <a:t>Невербальные </a:t>
            </a:r>
            <a:r>
              <a:rPr lang="ru-RU" sz="4000" b="1" i="1" u="sng" dirty="0">
                <a:solidFill>
                  <a:srgbClr val="4904C6"/>
                </a:solidFill>
              </a:rPr>
              <a:t>компоненты лекции</a:t>
            </a:r>
            <a:r>
              <a:rPr lang="ru-RU" b="1" dirty="0">
                <a:solidFill>
                  <a:srgbClr val="4904C6"/>
                </a:solidFill>
              </a:rPr>
              <a:t/>
            </a:r>
            <a:br>
              <a:rPr lang="ru-RU" b="1" dirty="0">
                <a:solidFill>
                  <a:srgbClr val="4904C6"/>
                </a:solidFill>
              </a:rPr>
            </a:br>
            <a:endParaRPr lang="ru-RU" b="1" dirty="0">
              <a:solidFill>
                <a:srgbClr val="4904C6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700808"/>
            <a:ext cx="5111750" cy="3024336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178696" cy="4713387"/>
          </a:xfrm>
        </p:spPr>
        <p:txBody>
          <a:bodyPr>
            <a:noAutofit/>
          </a:bodyPr>
          <a:lstStyle/>
          <a:p>
            <a:r>
              <a:rPr lang="ru-RU" sz="3200" dirty="0"/>
              <a:t>Опытный лектор широко использует в общении с аудиторией невербальные средства. Это - </a:t>
            </a:r>
            <a:r>
              <a:rPr lang="ru-RU" sz="3200" b="1" dirty="0">
                <a:solidFill>
                  <a:srgbClr val="C00000"/>
                </a:solidFill>
              </a:rPr>
              <a:t>мимика, жесты, пантомимика </a:t>
            </a:r>
            <a:r>
              <a:rPr lang="ru-RU" sz="3200" dirty="0"/>
              <a:t>и т.д.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7246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4904C6"/>
                </a:solidFill>
              </a:rPr>
              <a:t>Выражение лица</a:t>
            </a:r>
            <a:r>
              <a:rPr lang="ru-RU" b="1" dirty="0">
                <a:solidFill>
                  <a:srgbClr val="4904C6"/>
                </a:solidFill>
              </a:rPr>
              <a:t/>
            </a:r>
            <a:br>
              <a:rPr lang="ru-RU" b="1" dirty="0">
                <a:solidFill>
                  <a:srgbClr val="4904C6"/>
                </a:solidFill>
              </a:rPr>
            </a:br>
            <a:endParaRPr lang="ru-RU" b="1" dirty="0">
              <a:solidFill>
                <a:srgbClr val="4904C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i="1" dirty="0"/>
              <a:t>Заинтересованные слушатели, как правило, </a:t>
            </a:r>
            <a:r>
              <a:rPr lang="ru-RU" b="1" i="1" dirty="0">
                <a:solidFill>
                  <a:srgbClr val="C00000"/>
                </a:solidFill>
              </a:rPr>
              <a:t>смотрят в лицо оратора</a:t>
            </a:r>
            <a:r>
              <a:rPr lang="ru-RU" i="1" dirty="0"/>
              <a:t>. Лицо его должно быть серьезным. Однако </a:t>
            </a:r>
            <a:r>
              <a:rPr lang="ru-RU" i="1" dirty="0" smtClean="0"/>
              <a:t>в </a:t>
            </a:r>
            <a:r>
              <a:rPr lang="ru-RU" i="1" dirty="0"/>
              <a:t>силу умственного напряжения лицо примет хмурый и отчужденный вид. Поэтому необходимо </a:t>
            </a:r>
            <a:r>
              <a:rPr lang="ru-RU" b="1" i="1" dirty="0">
                <a:solidFill>
                  <a:srgbClr val="C00000"/>
                </a:solidFill>
              </a:rPr>
              <a:t>постоянно </a:t>
            </a:r>
            <a:r>
              <a:rPr lang="ru-RU" b="1" i="1" dirty="0" smtClean="0">
                <a:solidFill>
                  <a:srgbClr val="C00000"/>
                </a:solidFill>
              </a:rPr>
              <a:t>следить </a:t>
            </a:r>
            <a:r>
              <a:rPr lang="ru-RU" b="1" i="1" dirty="0">
                <a:solidFill>
                  <a:srgbClr val="C00000"/>
                </a:solidFill>
              </a:rPr>
              <a:t>за собой</a:t>
            </a:r>
            <a:r>
              <a:rPr lang="ru-RU" b="1" i="1" dirty="0"/>
              <a:t>, </a:t>
            </a:r>
            <a:r>
              <a:rPr lang="ru-RU" i="1" dirty="0"/>
              <a:t>а при необходимости тренироваться. Практиковаться лучше перед зеркалом.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11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Сначала </a:t>
            </a:r>
            <a:r>
              <a:rPr lang="ru-RU" sz="3600" b="1" dirty="0"/>
              <a:t>следует изучить свое лицо во время речи </a:t>
            </a:r>
            <a:r>
              <a:rPr lang="ru-RU" sz="3600" dirty="0"/>
              <a:t>(хмурое, равнодушное, застывшее), потом упражняться в произнесении фраз, насыщенных разными эмоциями, наблюдая за тем, чтобы мимика тоже принимала в этом участие.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7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4904C6"/>
                </a:solidFill>
              </a:rPr>
              <a:t>Взгляд</a:t>
            </a:r>
            <a:r>
              <a:rPr lang="ru-RU" b="1" dirty="0">
                <a:solidFill>
                  <a:srgbClr val="4904C6"/>
                </a:solidFill>
              </a:rPr>
              <a:t/>
            </a:r>
            <a:br>
              <a:rPr lang="ru-RU" b="1" dirty="0">
                <a:solidFill>
                  <a:srgbClr val="4904C6"/>
                </a:solidFill>
              </a:rPr>
            </a:br>
            <a:endParaRPr lang="ru-RU" b="1" dirty="0">
              <a:solidFill>
                <a:srgbClr val="4904C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Зрительный </a:t>
            </a:r>
            <a:r>
              <a:rPr lang="ru-RU" b="1" dirty="0">
                <a:solidFill>
                  <a:srgbClr val="C00000"/>
                </a:solidFill>
              </a:rPr>
              <a:t>контакт </a:t>
            </a:r>
            <a:r>
              <a:rPr lang="ru-RU" dirty="0"/>
              <a:t>с аудиторией достигается в результате контакта глаз с аудиторией в целом и с каждым слушателем отдельно.</a:t>
            </a:r>
          </a:p>
          <a:p>
            <a:r>
              <a:rPr lang="ru-RU" dirty="0"/>
              <a:t>Это можно сделать, если медленно </a:t>
            </a:r>
            <a:r>
              <a:rPr lang="ru-RU" b="1" dirty="0">
                <a:solidFill>
                  <a:srgbClr val="C00000"/>
                </a:solidFill>
              </a:rPr>
              <a:t>переводить взгляд с одной части аудитории на </a:t>
            </a:r>
            <a:r>
              <a:rPr lang="ru-RU" b="1" dirty="0" smtClean="0">
                <a:solidFill>
                  <a:srgbClr val="C00000"/>
                </a:solidFill>
              </a:rPr>
              <a:t>другую</a:t>
            </a:r>
            <a:r>
              <a:rPr lang="ru-RU" dirty="0" smtClean="0"/>
              <a:t>. Если </a:t>
            </a:r>
            <a:r>
              <a:rPr lang="ru-RU" dirty="0"/>
              <a:t>лектор воодушевлен поставленной целью, </a:t>
            </a:r>
            <a:r>
              <a:rPr lang="ru-RU" dirty="0" smtClean="0"/>
              <a:t>смотрит</a:t>
            </a:r>
            <a:r>
              <a:rPr lang="ru-RU" dirty="0"/>
              <a:t>, призывая ее к соучастию, то слу­шатели это чувствуют и отвечают усилением внимания и расположения.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6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4904C6"/>
                </a:solidFill>
              </a:rPr>
              <a:t>Поза</a:t>
            </a:r>
            <a:r>
              <a:rPr lang="ru-RU" dirty="0">
                <a:solidFill>
                  <a:srgbClr val="4904C6"/>
                </a:solidFill>
              </a:rPr>
              <a:t/>
            </a:r>
            <a:br>
              <a:rPr lang="ru-RU" dirty="0">
                <a:solidFill>
                  <a:srgbClr val="4904C6"/>
                </a:solidFill>
              </a:rPr>
            </a:br>
            <a:endParaRPr lang="ru-RU" dirty="0">
              <a:solidFill>
                <a:srgbClr val="4904C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Поза лектора может </a:t>
            </a:r>
            <a:r>
              <a:rPr lang="ru-RU" b="1" dirty="0"/>
              <a:t>выражать как уверенность, устойчивость, так и скованность и робость.</a:t>
            </a:r>
          </a:p>
          <a:p>
            <a:r>
              <a:rPr lang="ru-RU" dirty="0"/>
              <a:t>Вот что советует П. </a:t>
            </a:r>
            <a:r>
              <a:rPr lang="ru-RU" dirty="0" err="1"/>
              <a:t>Сопер</a:t>
            </a:r>
            <a:r>
              <a:rPr lang="ru-RU" dirty="0"/>
              <a:t>: </a:t>
            </a:r>
            <a:r>
              <a:rPr lang="ru-RU" b="1" dirty="0"/>
              <a:t>упражняйтесь в описанной ниже манере правильно стоять, </a:t>
            </a:r>
            <a:r>
              <a:rPr lang="ru-RU" dirty="0"/>
              <a:t>пока не появится привычное ощущение устойчивости, равновесия, легкости и подвижности всей позы.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Ноги расставлены на </a:t>
            </a:r>
            <a:r>
              <a:rPr lang="ru-RU" dirty="0" smtClean="0"/>
              <a:t>12-15 см в </a:t>
            </a:r>
            <a:r>
              <a:rPr lang="ru-RU" dirty="0"/>
              <a:t>зависимости от роста; носки слегка раздвинуты; одна нога выставлена чуть вперед; упор неодинаков на обе ноги и по крайней мере в наиболее выразительных местах речи он делается более на носок, чем на пятку; колени гибки и податливы; в плечах и руках нет напряжения; руки не притиснуты плотно к грудной клетке; голова и шея выдвинуты несколько вперед по отношению к грудной клетке; грудь выставлена, живот подтянут, но не настолько, чтобы это мешало свободе дыхания.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42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4904C6"/>
                </a:solidFill>
              </a:rPr>
              <a:t>Жесты</a:t>
            </a:r>
            <a:r>
              <a:rPr lang="ru-RU" b="1" dirty="0">
                <a:solidFill>
                  <a:srgbClr val="4904C6"/>
                </a:solidFill>
              </a:rPr>
              <a:t/>
            </a:r>
            <a:br>
              <a:rPr lang="ru-RU" b="1" dirty="0">
                <a:solidFill>
                  <a:srgbClr val="4904C6"/>
                </a:solidFill>
              </a:rPr>
            </a:br>
            <a:endParaRPr lang="ru-RU" b="1" dirty="0">
              <a:solidFill>
                <a:srgbClr val="4904C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Жест заключается в </a:t>
            </a:r>
            <a:r>
              <a:rPr lang="ru-RU" b="1" dirty="0"/>
              <a:t>движении рук и кистей, головы, шеи, плеч, корпуса, бедер и ног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dirty="0"/>
              <a:t>Слушая лекцию, студенты присматриваются к лектору: как он стоит, какое у него выражение лица, какая походка, что он делает руками и т.д., и решают, сами того не осознавая, будут ли их симпатии на стороне лектора, воспримут ли они то, что он им скажет.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02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636" y="3356992"/>
            <a:ext cx="4693066" cy="315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1"/>
            <a:ext cx="4620765" cy="320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2977"/>
            <a:ext cx="4620765" cy="340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659" y="76317"/>
            <a:ext cx="4427985" cy="316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9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сочетании со словами жесты тоже говорят, </a:t>
            </a:r>
            <a:r>
              <a:rPr lang="ru-RU" b="1" dirty="0">
                <a:solidFill>
                  <a:srgbClr val="C00000"/>
                </a:solidFill>
              </a:rPr>
              <a:t>усиливая их эмоциональное звучание</a:t>
            </a:r>
            <a:r>
              <a:rPr lang="ru-RU" dirty="0"/>
              <a:t>, создают впечатление </a:t>
            </a:r>
            <a:r>
              <a:rPr lang="ru-RU" dirty="0" smtClean="0"/>
              <a:t>силы </a:t>
            </a:r>
            <a:r>
              <a:rPr lang="ru-RU" dirty="0"/>
              <a:t>и отвечают естественным человеческим потребностям в </a:t>
            </a:r>
            <a:r>
              <a:rPr lang="ru-RU" dirty="0" smtClean="0"/>
              <a:t>движениях</a:t>
            </a:r>
          </a:p>
          <a:p>
            <a:r>
              <a:rPr lang="ru-RU" dirty="0"/>
              <a:t>Если у лектора возникает желание сделать движение, не сле­дует подавлять его. Если же таких импульсов не возникает, не нужно стараться вводить жестикуляцию механическим путем. </a:t>
            </a:r>
            <a:r>
              <a:rPr lang="ru-RU" b="1" dirty="0">
                <a:solidFill>
                  <a:srgbClr val="4904C6"/>
                </a:solidFill>
              </a:rPr>
              <a:t>Жесты должны быть непроизвольными.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30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Жестикуляция </a:t>
            </a:r>
            <a:r>
              <a:rPr lang="ru-RU" b="1" dirty="0">
                <a:solidFill>
                  <a:srgbClr val="4904C6"/>
                </a:solidFill>
              </a:rPr>
              <a:t>не должна быть также непрерывной</a:t>
            </a:r>
            <a:r>
              <a:rPr lang="ru-RU" dirty="0">
                <a:solidFill>
                  <a:srgbClr val="4904C6"/>
                </a:solidFill>
              </a:rPr>
              <a:t>.</a:t>
            </a:r>
            <a:r>
              <a:rPr lang="ru-RU" dirty="0"/>
              <a:t> Не каждая фраза нуждается в подчеркивании жестом. </a:t>
            </a:r>
            <a:endParaRPr lang="ru-RU" dirty="0" smtClean="0"/>
          </a:p>
          <a:p>
            <a:r>
              <a:rPr lang="ru-RU" dirty="0" smtClean="0"/>
              <a:t>Лектор </a:t>
            </a:r>
            <a:r>
              <a:rPr lang="ru-RU" dirty="0"/>
              <a:t>должен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вносить в жесты разнообразие, обновлять их.</a:t>
            </a:r>
          </a:p>
          <a:p>
            <a:r>
              <a:rPr lang="ru-RU" dirty="0"/>
              <a:t>Следует помнить, что использовать жесты необходимо </a:t>
            </a:r>
            <a:r>
              <a:rPr lang="ru-RU" b="1" dirty="0">
                <a:solidFill>
                  <a:srgbClr val="C00000"/>
                </a:solidFill>
              </a:rPr>
              <a:t>только по назначению в соответствии с характером речи</a:t>
            </a:r>
            <a:r>
              <a:rPr lang="ru-RU" dirty="0"/>
              <a:t>, их необходимостью и особенностями аудитории.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82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4904C6"/>
                </a:solidFill>
              </a:rPr>
              <a:t>Актуальность</a:t>
            </a:r>
            <a:endParaRPr lang="ru-RU" dirty="0" smtClean="0">
              <a:solidFill>
                <a:srgbClr val="4904C6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643938" cy="52149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400" smtClean="0"/>
              <a:t>        </a:t>
            </a:r>
            <a:r>
              <a:rPr lang="ru-RU" sz="2400" b="1" smtClean="0"/>
              <a:t>Научно – исследовательская работа  является базой для формирования и совершенствования обучающимися практических умений по выполнению исследовательской работы, анализу научных источников информации и информационных баз данных, анализа собственного клинического опыта с позиции доказательной медицины, представления результатов собственных исследовании.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b="1" smtClean="0"/>
              <a:t>         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b="1" smtClean="0"/>
              <a:t>       Знания и умения, приобретенные обучающимися во время прохождения практики научно – исследовательской работы, имеют  важное значение для подготовки врача – лечебника.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4904C6"/>
                </a:solidFill>
              </a:rPr>
              <a:t>Заключение</a:t>
            </a:r>
            <a:r>
              <a:rPr lang="ru-RU" b="1" dirty="0">
                <a:solidFill>
                  <a:srgbClr val="4904C6"/>
                </a:solidFill>
              </a:rPr>
              <a:t/>
            </a:r>
            <a:br>
              <a:rPr lang="ru-RU" b="1" dirty="0">
                <a:solidFill>
                  <a:srgbClr val="4904C6"/>
                </a:solidFill>
              </a:rPr>
            </a:br>
            <a:endParaRPr lang="ru-RU" b="1" dirty="0">
              <a:solidFill>
                <a:srgbClr val="4904C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/>
              <a:t>Еще в процессе чтения лекции преподаватель должен </a:t>
            </a:r>
            <a:r>
              <a:rPr lang="ru-RU" b="1" dirty="0">
                <a:solidFill>
                  <a:srgbClr val="C00000"/>
                </a:solidFill>
              </a:rPr>
              <a:t>позаботиться о ее завершении.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Рассчитать </a:t>
            </a:r>
            <a:r>
              <a:rPr lang="ru-RU" dirty="0"/>
              <a:t>время, а не прерывать лекцию на полуслове. </a:t>
            </a:r>
            <a:r>
              <a:rPr lang="ru-RU" b="1" dirty="0"/>
              <a:t>Обычно для заключения материала быва­ет достаточно 5-7 минут.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784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Завершая лекцию, преподаватель </a:t>
            </a:r>
            <a:r>
              <a:rPr lang="ru-RU" sz="3600" b="1" dirty="0"/>
              <a:t>отвечает на вопросы слушателей, подводит итог,</a:t>
            </a:r>
            <a:r>
              <a:rPr lang="ru-RU" sz="3600" dirty="0"/>
              <a:t> дает методические указания к самостоятельной работе, </a:t>
            </a:r>
            <a:r>
              <a:rPr lang="ru-RU" sz="3600" dirty="0" smtClean="0"/>
              <a:t>комментирует </a:t>
            </a:r>
            <a:r>
              <a:rPr lang="ru-RU" sz="3600" dirty="0"/>
              <a:t>предлагаемую литературу.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55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dirty="0"/>
              <a:t>Заканчивать лекцию нужно конструктивно по содержанию и </a:t>
            </a:r>
            <a:r>
              <a:rPr lang="ru-RU" sz="3600" b="1" dirty="0">
                <a:solidFill>
                  <a:srgbClr val="4904C6"/>
                </a:solidFill>
              </a:rPr>
              <a:t>положительно по эмоциональному настрою</a:t>
            </a:r>
            <a:r>
              <a:rPr lang="ru-RU" sz="3600" dirty="0"/>
              <a:t>. Студенты должны уйти заинтересованными, заинтригованными, желающими опробовать завтра же предложения лектора, а также в хорошем настроении и активном тонусе.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9345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Ошибки </a:t>
            </a:r>
            <a:r>
              <a:rPr lang="ru-RU" b="1" u="sng" dirty="0">
                <a:solidFill>
                  <a:srgbClr val="C00000"/>
                </a:solidFill>
              </a:rPr>
              <a:t>лектора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частое, порой неоправданное употребление </a:t>
            </a:r>
            <a:r>
              <a:rPr lang="ru-RU" b="1" dirty="0">
                <a:solidFill>
                  <a:srgbClr val="4904C6"/>
                </a:solidFill>
              </a:rPr>
              <a:t>научной терминологии </a:t>
            </a:r>
            <a:r>
              <a:rPr lang="ru-RU" dirty="0"/>
              <a:t>без соответствующего </a:t>
            </a:r>
            <a:r>
              <a:rPr lang="ru-RU" dirty="0" smtClean="0"/>
              <a:t>пояснения</a:t>
            </a:r>
          </a:p>
          <a:p>
            <a:r>
              <a:rPr lang="ru-RU" dirty="0" smtClean="0"/>
              <a:t>высокая </a:t>
            </a:r>
            <a:r>
              <a:rPr lang="ru-RU" b="1" dirty="0">
                <a:solidFill>
                  <a:srgbClr val="4904C6"/>
                </a:solidFill>
              </a:rPr>
              <a:t>плотность новых понятий</a:t>
            </a:r>
            <a:r>
              <a:rPr lang="ru-RU" dirty="0"/>
              <a:t>; неточный, тяжелый и сухой язык изложения;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8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лекция носит сугубо </a:t>
            </a:r>
            <a:r>
              <a:rPr lang="ru-RU" b="1" dirty="0">
                <a:solidFill>
                  <a:srgbClr val="4904C6"/>
                </a:solidFill>
              </a:rPr>
              <a:t>теоретический характер</a:t>
            </a:r>
            <a:r>
              <a:rPr lang="ru-RU" dirty="0"/>
              <a:t>. Излагаются научные идеи, методы исследования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описание экспериментов и совсем отсутствуют сведения об их практической ценности и использовании в жизнедеятельности человека;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76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755576" y="5301208"/>
            <a:ext cx="7344816" cy="115902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FF0000"/>
                </a:solidFill>
              </a:rPr>
              <a:t>прикованность</a:t>
            </a:r>
            <a:r>
              <a:rPr lang="ru-RU" sz="2400" b="1" dirty="0">
                <a:solidFill>
                  <a:srgbClr val="FF0000"/>
                </a:solidFill>
              </a:rPr>
              <a:t> лектора к конспекту</a:t>
            </a:r>
            <a:r>
              <a:rPr lang="ru-RU" sz="2400" b="1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/>
              <a:t>страх перед аудиторией;</a:t>
            </a:r>
          </a:p>
          <a:p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08185"/>
            <a:ext cx="5688632" cy="356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64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демонстрация высокомерия</a:t>
            </a:r>
            <a:r>
              <a:rPr lang="ru-RU" dirty="0"/>
              <a:t>. Лектор, возможно и неосознанно, встает на позицию «Я» и «они» </a:t>
            </a:r>
            <a:r>
              <a:rPr lang="ru-RU" i="1" dirty="0"/>
              <a:t>(Я </a:t>
            </a:r>
            <a:r>
              <a:rPr lang="ru-RU" dirty="0"/>
              <a:t>- знающий, умный, трудолюбивый и др., а они - глупые, ленивые, ничего не знающие...). Это создает ощущение дистанции и отчуждения между студентами и лектором;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2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демонстрация менторской позиции</a:t>
            </a:r>
            <a:r>
              <a:rPr lang="ru-RU" dirty="0"/>
              <a:t>, позиции руководителя, наставника, поучающего. Целесообразнее, особенно начинающим преподавателям, занять позицию делового содружества, соучастия в общем процессе учения.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8757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904C6"/>
                </a:solidFill>
              </a:rPr>
              <a:t>Литература для подготовки лекции</a:t>
            </a:r>
            <a:endParaRPr lang="ru-RU" b="1" dirty="0">
              <a:solidFill>
                <a:srgbClr val="4904C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/>
              <a:t>Педагогика: Учеб. пособие для студентов педагогических учебных заведений / В.А. </a:t>
            </a:r>
            <a:r>
              <a:rPr lang="ru-RU" dirty="0" err="1"/>
              <a:t>Сластенин</a:t>
            </a:r>
            <a:r>
              <a:rPr lang="ru-RU" dirty="0"/>
              <a:t>, И.Ф. Исаев, А.И. Мищенко, Е.Н. </a:t>
            </a:r>
            <a:r>
              <a:rPr lang="ru-RU" dirty="0" err="1"/>
              <a:t>Шиянов</a:t>
            </a:r>
            <a:r>
              <a:rPr lang="ru-RU" dirty="0"/>
              <a:t>. – М.: Школа-Пресс, 1998.</a:t>
            </a:r>
          </a:p>
          <a:p>
            <a:pPr lvl="0"/>
            <a:r>
              <a:rPr lang="ru-RU" dirty="0"/>
              <a:t>Демидов Н. В. Искусство жить на сцене. М., 1975, с. 47-48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Выразительное </a:t>
            </a:r>
            <a:r>
              <a:rPr lang="ru-RU" dirty="0"/>
              <a:t>чтение. Изд. 2-е. М., 1972, с. 11-42</a:t>
            </a:r>
          </a:p>
          <a:p>
            <a:pPr lvl="0"/>
            <a:r>
              <a:rPr lang="ru-RU" dirty="0" smtClean="0"/>
              <a:t>Виноградов </a:t>
            </a:r>
            <a:r>
              <a:rPr lang="ru-RU" dirty="0"/>
              <a:t>В. О стиле Пушкина. - Литературное наследство, т. 16-18. М., 1934, с. </a:t>
            </a:r>
            <a:r>
              <a:rPr lang="ru-RU" dirty="0" smtClean="0"/>
              <a:t>172</a:t>
            </a:r>
            <a:endParaRPr lang="ru-RU" dirty="0"/>
          </a:p>
          <a:p>
            <a:pPr lvl="0"/>
            <a:r>
              <a:rPr lang="ru-RU" dirty="0"/>
              <a:t>Педагогика и психология высшей школы: Учебное пособие. (ред. М. В. Буланова-Топоркова)  </a:t>
            </a:r>
            <a:r>
              <a:rPr lang="ru-RU" u="sng" dirty="0">
                <a:hlinkClick r:id="rId2"/>
              </a:rPr>
              <a:t>www.gumer.info/bibliotek_Buks/Pedagog/bulan/index.php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Статьи:</a:t>
            </a:r>
          </a:p>
          <a:p>
            <a:r>
              <a:rPr lang="ru-RU" dirty="0"/>
              <a:t>Методика подготовки и проведения лекций по психологии.</a:t>
            </a:r>
          </a:p>
          <a:p>
            <a:r>
              <a:rPr lang="ru-RU" u="sng" dirty="0">
                <a:hlinkClick r:id="rId3"/>
              </a:rPr>
              <a:t>http://www.helppsi.ru/index.php?option=com_content&amp;task=view&amp;id=601&amp;Itemid=61</a:t>
            </a:r>
            <a:r>
              <a:rPr lang="ru-RU" dirty="0"/>
              <a:t>        </a:t>
            </a:r>
          </a:p>
          <a:p>
            <a:r>
              <a:rPr lang="ru-RU" dirty="0"/>
              <a:t>Лекции как вид учебной деятельности</a:t>
            </a:r>
          </a:p>
          <a:p>
            <a:r>
              <a:rPr lang="ru-RU" u="sng" dirty="0">
                <a:hlinkClick r:id="rId4"/>
              </a:rPr>
              <a:t>http://www.asu.ru/education/activity_edu/lessons/</a:t>
            </a:r>
            <a:r>
              <a:rPr lang="ru-RU" dirty="0"/>
              <a:t> </a:t>
            </a:r>
          </a:p>
          <a:p>
            <a:r>
              <a:rPr lang="ru-RU" b="1" dirty="0"/>
              <a:t> </a:t>
            </a:r>
            <a:r>
              <a:rPr lang="ru-RU" dirty="0"/>
              <a:t>В.И. Синявский, Лекция как один из способов обучения на третьей ступени общего среднего образования, методика ее подготовки и чтения.</a:t>
            </a:r>
            <a:r>
              <a:rPr lang="ru-RU" b="1" dirty="0"/>
              <a:t> </a:t>
            </a:r>
            <a:endParaRPr lang="ru-RU" dirty="0"/>
          </a:p>
          <a:p>
            <a:r>
              <a:rPr lang="ru-RU" u="sng" dirty="0">
                <a:hlinkClick r:id="rId5"/>
              </a:rPr>
              <a:t>http://refernax.ru/12/dok.php?id=00061#</a:t>
            </a:r>
            <a:endParaRPr lang="ru-RU" dirty="0"/>
          </a:p>
          <a:p>
            <a:r>
              <a:rPr lang="ru-RU" dirty="0"/>
              <a:t>Буров И. П. Методика проведения лекции-визуализации по информатике </a:t>
            </a:r>
            <a:r>
              <a:rPr lang="ru-RU" u="sng" dirty="0">
                <a:hlinkClick r:id="rId6"/>
              </a:rPr>
              <a:t>http://ito.edu.ru/2009/MariyEl/II/II-0-5.html</a:t>
            </a:r>
            <a:endParaRPr lang="ru-RU" dirty="0"/>
          </a:p>
          <a:p>
            <a:r>
              <a:rPr lang="ru-RU" dirty="0"/>
              <a:t>Лекция и ее виды в высшей школе: методика подготовки, критерии оценки качества</a:t>
            </a:r>
            <a:r>
              <a:rPr lang="ru-RU" b="1" dirty="0"/>
              <a:t> </a:t>
            </a:r>
            <a:r>
              <a:rPr lang="ru-RU" u="sng" dirty="0">
                <a:hlinkClick r:id="rId7"/>
              </a:rPr>
              <a:t>http://freepapers.ru/16/page1.html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86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r>
              <a:rPr lang="ru-RU" b="1" dirty="0" smtClean="0">
                <a:solidFill>
                  <a:srgbClr val="4904C6"/>
                </a:solidFill>
              </a:rPr>
              <a:t>Вопросы для самоконтроля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572500" cy="5197475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Определение лекции?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Вводная часть лекции?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Основная часть лекции?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Средства побуждения слушателей к самостоятельной познавательной активности?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Невербальные компоненты лекции?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Заключение лекции?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b="1" dirty="0" smtClean="0"/>
              <a:t>Ошибки лектора?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marR="9525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4904C6"/>
                </a:solidFill>
                <a:latin typeface="Verdana"/>
                <a:ea typeface="Times New Roman"/>
                <a:cs typeface="Times New Roman"/>
              </a:rPr>
              <a:t>Лекция </a:t>
            </a:r>
            <a:r>
              <a:rPr lang="ru-RU" dirty="0">
                <a:solidFill>
                  <a:srgbClr val="424242"/>
                </a:solidFill>
                <a:latin typeface="Verdana"/>
                <a:ea typeface="Times New Roman"/>
                <a:cs typeface="Times New Roman"/>
              </a:rPr>
              <a:t>- </a:t>
            </a:r>
            <a:r>
              <a:rPr lang="ru-RU" dirty="0">
                <a:latin typeface="Arial" pitchFamily="34" charset="0"/>
                <a:ea typeface="Times New Roman"/>
                <a:cs typeface="Arial" pitchFamily="34" charset="0"/>
              </a:rPr>
              <a:t>действие, совершаемое на глазах у слушателей, и от того, как оно будет совершено, зависит, полюбят слушатели эту науку или не захотят ею заниматься.</a:t>
            </a:r>
            <a:endParaRPr lang="ru-RU" sz="28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3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571" y="-190060"/>
            <a:ext cx="7543912" cy="1430730"/>
          </a:xfrm>
        </p:spPr>
        <p:txBody>
          <a:bodyPr/>
          <a:lstStyle/>
          <a:p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429" y="1344499"/>
            <a:ext cx="7481454" cy="461951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4904C6"/>
                </a:solidFill>
              </a:rPr>
              <a:t>Успех прост.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4904C6"/>
                </a:solidFill>
              </a:rPr>
              <a:t>Делай то,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4904C6"/>
                </a:solidFill>
              </a:rPr>
              <a:t>что правильно,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4904C6"/>
                </a:solidFill>
              </a:rPr>
              <a:t>верным  путем,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4904C6"/>
                </a:solidFill>
              </a:rPr>
              <a:t>в нужное время.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ru-RU" sz="2800" b="1" dirty="0" smtClean="0"/>
              <a:t>Арнольд Х. Глазов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Clr>
                <a:srgbClr val="FFFF00"/>
              </a:buClr>
              <a:buFont typeface="Wingdings" pitchFamily="2" charset="2"/>
              <a:buNone/>
            </a:pPr>
            <a:endParaRPr lang="ru-RU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4904C6"/>
                </a:solidFill>
              </a:rPr>
              <a:t>Спасибо за внимани</a:t>
            </a:r>
            <a:r>
              <a:rPr lang="ru-RU" sz="4800" dirty="0" smtClean="0">
                <a:solidFill>
                  <a:srgbClr val="4904C6"/>
                </a:solidFill>
              </a:rPr>
              <a:t>е!</a:t>
            </a:r>
            <a:endParaRPr lang="ru-RU" sz="4800" dirty="0">
              <a:solidFill>
                <a:srgbClr val="4904C6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785048" cy="358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7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>
            <a:noAutofit/>
          </a:bodyPr>
          <a:lstStyle/>
          <a:p>
            <a:pPr marL="95250" marR="95250"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3200" i="1" u="sng" dirty="0">
                <a:solidFill>
                  <a:srgbClr val="4904C6"/>
                </a:solidFill>
                <a:latin typeface="Verdana"/>
                <a:ea typeface="Times New Roman"/>
                <a:cs typeface="Times New Roman"/>
              </a:rPr>
              <a:t>Вводная </a:t>
            </a:r>
            <a:r>
              <a:rPr lang="ru-RU" sz="3200" i="1" u="sng" dirty="0" smtClean="0">
                <a:solidFill>
                  <a:srgbClr val="4904C6"/>
                </a:solidFill>
                <a:latin typeface="Verdana"/>
                <a:ea typeface="Times New Roman"/>
                <a:cs typeface="Times New Roman"/>
              </a:rPr>
              <a:t>часть лекции</a:t>
            </a:r>
            <a:r>
              <a:rPr lang="ru-RU" sz="3200" dirty="0">
                <a:solidFill>
                  <a:srgbClr val="4904C6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4904C6"/>
                </a:solidFill>
                <a:ea typeface="Calibri"/>
                <a:cs typeface="Times New Roman"/>
              </a:rPr>
            </a:br>
            <a:endParaRPr lang="ru-RU" sz="3200" dirty="0">
              <a:solidFill>
                <a:srgbClr val="4904C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8219256" cy="5145435"/>
          </a:xfrm>
        </p:spPr>
        <p:txBody>
          <a:bodyPr/>
          <a:lstStyle/>
          <a:p>
            <a:r>
              <a:rPr lang="ru-RU" sz="2400" b="1" dirty="0"/>
              <a:t>Самое трудное в публичной лекции - </a:t>
            </a:r>
            <a:r>
              <a:rPr lang="ru-RU" sz="2400" b="1" dirty="0">
                <a:solidFill>
                  <a:srgbClr val="FF0000"/>
                </a:solidFill>
              </a:rPr>
              <a:t>начало.</a:t>
            </a:r>
            <a:r>
              <a:rPr lang="ru-RU" sz="2400" b="1" dirty="0"/>
              <a:t> Первые слова, обращенные к слушателям, должны привлекать внимание, создавать определенный настрой.</a:t>
            </a:r>
          </a:p>
          <a:p>
            <a:r>
              <a:rPr lang="ru-RU" sz="2400" b="1" dirty="0"/>
              <a:t>Вводная часть лекции обычно занимает </a:t>
            </a:r>
            <a:r>
              <a:rPr lang="ru-RU" sz="2400" b="1" dirty="0">
                <a:solidFill>
                  <a:srgbClr val="FF0000"/>
                </a:solidFill>
              </a:rPr>
              <a:t>5-7 минут.</a:t>
            </a:r>
          </a:p>
          <a:p>
            <a:endParaRPr lang="ru-RU" dirty="0"/>
          </a:p>
        </p:txBody>
      </p:sp>
      <p:pic>
        <p:nvPicPr>
          <p:cNvPr id="1026" name="Picture 2" descr="C:\Users\Nadya\Desktop\презентация\04c29dcdc8e5279b2fa9de6a55ff5b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83691"/>
            <a:ext cx="5400600" cy="353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95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b="1" dirty="0"/>
              <a:t>Первое представление о лекции содержится уже в формулировке темы</a:t>
            </a:r>
            <a:r>
              <a:rPr lang="ru-RU" dirty="0"/>
              <a:t>. Она должна быть краткой, выражать суть основной идеи, быть привлекательной по форме. </a:t>
            </a:r>
            <a:endParaRPr lang="ru-RU" dirty="0" smtClean="0"/>
          </a:p>
          <a:p>
            <a:r>
              <a:rPr lang="ru-RU" dirty="0" smtClean="0"/>
              <a:t>Далее </a:t>
            </a:r>
            <a:r>
              <a:rPr lang="ru-RU" dirty="0"/>
              <a:t>можно сообщить </a:t>
            </a:r>
            <a:r>
              <a:rPr lang="ru-RU" b="1" dirty="0"/>
              <a:t>цели лекции и ее план.</a:t>
            </a:r>
            <a:r>
              <a:rPr lang="ru-RU" dirty="0"/>
              <a:t> </a:t>
            </a:r>
            <a:r>
              <a:rPr lang="ru-RU" dirty="0" smtClean="0"/>
              <a:t>Полезно </a:t>
            </a:r>
            <a:r>
              <a:rPr lang="ru-RU" dirty="0"/>
              <a:t>указать на связь нового материала с пройденным и последующим.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73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3050"/>
            <a:ext cx="2853953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60648"/>
            <a:ext cx="5111750" cy="340953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7544" y="1268760"/>
            <a:ext cx="3008313" cy="5073427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Темп изложения этой части лекции, как правило, должен быть </a:t>
            </a:r>
            <a:r>
              <a:rPr lang="ru-RU" sz="2800" b="1" dirty="0">
                <a:solidFill>
                  <a:srgbClr val="4904C6"/>
                </a:solidFill>
              </a:rPr>
              <a:t>выше темпа изложения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основного</a:t>
            </a:r>
            <a:r>
              <a:rPr lang="ru-RU" sz="2800" dirty="0"/>
              <a:t>, что заставляет студентов психологически собраться и сосредоточиться.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22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4904C6"/>
                </a:solidFill>
              </a:rPr>
              <a:t>Основная часть лекции</a:t>
            </a:r>
            <a:r>
              <a:rPr lang="ru-RU" b="1" dirty="0">
                <a:solidFill>
                  <a:srgbClr val="4904C6"/>
                </a:solidFill>
              </a:rPr>
              <a:t/>
            </a:r>
            <a:br>
              <a:rPr lang="ru-RU" b="1" dirty="0">
                <a:solidFill>
                  <a:srgbClr val="4904C6"/>
                </a:solidFill>
              </a:rPr>
            </a:br>
            <a:endParaRPr lang="ru-RU" b="1" dirty="0">
              <a:solidFill>
                <a:srgbClr val="4904C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95250" marR="9525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424242"/>
                </a:solidFill>
                <a:latin typeface="Verdana"/>
                <a:ea typeface="Times New Roman"/>
                <a:cs typeface="Times New Roman"/>
              </a:rPr>
              <a:t>Переходу к изложению первого вопроса, как правило, должна предшествовать </a:t>
            </a:r>
            <a:r>
              <a:rPr lang="ru-RU" b="1" dirty="0">
                <a:solidFill>
                  <a:srgbClr val="C00000"/>
                </a:solidFill>
                <a:latin typeface="Verdana"/>
                <a:ea typeface="Times New Roman"/>
                <a:cs typeface="Times New Roman"/>
              </a:rPr>
              <a:t>пауза</a:t>
            </a:r>
            <a:r>
              <a:rPr lang="ru-RU" dirty="0">
                <a:solidFill>
                  <a:srgbClr val="424242"/>
                </a:solidFill>
                <a:latin typeface="Verdana"/>
                <a:ea typeface="Times New Roman"/>
                <a:cs typeface="Times New Roman"/>
              </a:rPr>
              <a:t>. Эта психологическая пауза дает возможность слушателям почувствовать и осознать </a:t>
            </a:r>
            <a:r>
              <a:rPr lang="ru-RU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важность и значимость</a:t>
            </a:r>
            <a:r>
              <a:rPr lang="ru-RU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424242"/>
                </a:solidFill>
                <a:latin typeface="Verdana"/>
                <a:ea typeface="Times New Roman"/>
                <a:cs typeface="Times New Roman"/>
              </a:rPr>
              <a:t>изучаемого материала и приготовиться к его восприятию.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54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это время </a:t>
            </a:r>
            <a:r>
              <a:rPr lang="ru-RU" b="1" dirty="0"/>
              <a:t>лектор может проверить, все ли слушатели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готовы</a:t>
            </a:r>
            <a:r>
              <a:rPr lang="ru-RU" b="1" dirty="0"/>
              <a:t> к восприятию лекции </a:t>
            </a:r>
            <a:r>
              <a:rPr lang="ru-RU" dirty="0"/>
              <a:t>(позы, выражения лиц, разговоры). </a:t>
            </a:r>
            <a:endParaRPr lang="ru-RU" dirty="0" smtClean="0"/>
          </a:p>
          <a:p>
            <a:r>
              <a:rPr lang="ru-RU" dirty="0" smtClean="0"/>
              <a:t>Заметив </a:t>
            </a:r>
            <a:r>
              <a:rPr lang="ru-RU" dirty="0"/>
              <a:t>студентов, не готовых к восприятию, опытные преподаватели произносят </a:t>
            </a:r>
            <a:r>
              <a:rPr lang="ru-RU" b="1" dirty="0">
                <a:solidFill>
                  <a:srgbClr val="C00000"/>
                </a:solidFill>
              </a:rPr>
              <a:t>краткую мобилизующую фразу</a:t>
            </a:r>
            <a:r>
              <a:rPr lang="ru-RU" dirty="0"/>
              <a:t>, останавливают взгляд на нерадивых, реже - </a:t>
            </a:r>
            <a:r>
              <a:rPr lang="ru-RU" b="1" dirty="0"/>
              <a:t>называют фамилию, имя и не тратят время на длительные замечания.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63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1392</Words>
  <Application>Microsoft Office PowerPoint</Application>
  <PresentationFormat>Экран (4:3)</PresentationFormat>
  <Paragraphs>125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ФГБОУ ВО БГМУ МИНЗДРАВА РОССИИ ИНСТИТУТ ДОПОЛНИТЕЛЬНОГО ПРОФЕССИОНАЛЬНОГО ОБРАЗОВАНИЯ  КАФЕДРА ПОЛИКЛИНИЧЕСКОЙ ТЕРАПИИ С КУРСОМ ИДПО</vt:lpstr>
      <vt:lpstr>План</vt:lpstr>
      <vt:lpstr>Актуальность</vt:lpstr>
      <vt:lpstr>Слайд 4</vt:lpstr>
      <vt:lpstr>Вводная часть лекции </vt:lpstr>
      <vt:lpstr>Слайд 6</vt:lpstr>
      <vt:lpstr>Слайд 7</vt:lpstr>
      <vt:lpstr>Основная часть лекции </vt:lpstr>
      <vt:lpstr>Слайд 9</vt:lpstr>
      <vt:lpstr>Средства побуждения слушателей к самостоятельной познавательной активности </vt:lpstr>
      <vt:lpstr>Слайд 11</vt:lpstr>
      <vt:lpstr>!!!</vt:lpstr>
      <vt:lpstr>Речь </vt:lpstr>
      <vt:lpstr>Темп речи</vt:lpstr>
      <vt:lpstr>Слайд 15</vt:lpstr>
      <vt:lpstr>Слайд 16</vt:lpstr>
      <vt:lpstr>Слайд 17</vt:lpstr>
      <vt:lpstr>Слайд 18</vt:lpstr>
      <vt:lpstr>Слайд 19</vt:lpstr>
      <vt:lpstr>Невербальные компоненты лекции </vt:lpstr>
      <vt:lpstr>Выражение лица </vt:lpstr>
      <vt:lpstr>Слайд 22</vt:lpstr>
      <vt:lpstr>Взгляд </vt:lpstr>
      <vt:lpstr>Поза </vt:lpstr>
      <vt:lpstr>Слайд 25</vt:lpstr>
      <vt:lpstr>Жесты </vt:lpstr>
      <vt:lpstr>Слайд 27</vt:lpstr>
      <vt:lpstr>Слайд 28</vt:lpstr>
      <vt:lpstr>Слайд 29</vt:lpstr>
      <vt:lpstr>Заключение </vt:lpstr>
      <vt:lpstr>Слайд 31</vt:lpstr>
      <vt:lpstr>Слайд 32</vt:lpstr>
      <vt:lpstr>Ошибки лектора </vt:lpstr>
      <vt:lpstr>Слайд 34</vt:lpstr>
      <vt:lpstr>Слайд 35</vt:lpstr>
      <vt:lpstr>Слайд 36</vt:lpstr>
      <vt:lpstr>Слайд 37</vt:lpstr>
      <vt:lpstr>Литература для подготовки лекции</vt:lpstr>
      <vt:lpstr>Вопросы для самоконтроля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Nadya</dc:creator>
  <cp:lastModifiedBy>PC</cp:lastModifiedBy>
  <cp:revision>15</cp:revision>
  <dcterms:created xsi:type="dcterms:W3CDTF">2020-05-19T08:40:09Z</dcterms:created>
  <dcterms:modified xsi:type="dcterms:W3CDTF">2020-05-22T09:54:28Z</dcterms:modified>
</cp:coreProperties>
</file>